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embeddedFontLst>
    <p:embeddedFont>
      <p:font typeface="OPPOSans B" panose="02010600030101010101" charset="-122"/>
      <p:regular r:id="rId24"/>
    </p:embeddedFont>
    <p:embeddedFont>
      <p:font typeface="OPPOSans H" panose="02010600030101010101" charset="-122"/>
      <p:regular r:id="rId25"/>
    </p:embeddedFont>
    <p:embeddedFont>
      <p:font typeface="OPPOSans R" panose="02010600030101010101" charset="-122"/>
      <p:regular r:id="rId26"/>
    </p:embeddedFont>
    <p:embeddedFont>
      <p:font typeface="Source Han Sans" panose="02010600030101010101" charset="-122"/>
      <p:regular r:id="rId27"/>
    </p:embeddedFont>
    <p:embeddedFont>
      <p:font typeface="Source Han Sans CN Bold" panose="02010600030101010101" charset="-122"/>
      <p:regular r:id="rId2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1301" y="4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viewProps" Target="viewProps.xml"/></Relationships>
</file>

<file path=ppt/media/image1.png>
</file>

<file path=ppt/media/image2.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oleObject" Target="../embeddings/oleObject1.bin"/><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oleObject" Target="../embeddings/oleObject2.bin"/><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90402"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35008" y="4548288"/>
            <a:ext cx="34032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dirty="0">
                <a:ln w="12700">
                  <a:noFill/>
                </a:ln>
                <a:solidFill>
                  <a:srgbClr val="000000">
                    <a:alpha val="100000"/>
                  </a:srgbClr>
                </a:solidFill>
                <a:latin typeface="OPPOSans R"/>
                <a:ea typeface="OPPOSans R"/>
                <a:cs typeface="OPPOSans R"/>
              </a:rPr>
              <a:t>PowerPoint design</a:t>
            </a:r>
            <a:endParaRPr kumimoji="1" lang="zh-CN" altLang="en-US" dirty="0"/>
          </a:p>
        </p:txBody>
      </p:sp>
      <p:sp>
        <p:nvSpPr>
          <p:cNvPr id="7" name="标题 1"/>
          <p:cNvSpPr txBox="1"/>
          <p:nvPr/>
        </p:nvSpPr>
        <p:spPr>
          <a:xfrm rot="5400000">
            <a:off x="3989678" y="4345257"/>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767119" y="1744093"/>
            <a:ext cx="5626029" cy="4237788"/>
          </a:xfrm>
          <a:prstGeom prst="rect">
            <a:avLst/>
          </a:prstGeom>
          <a:noFill/>
          <a:ln>
            <a:noFill/>
          </a:ln>
        </p:spPr>
      </p:pic>
      <p:sp>
        <p:nvSpPr>
          <p:cNvPr id="9" name="标题 1"/>
          <p:cNvSpPr txBox="1"/>
          <p:nvPr/>
        </p:nvSpPr>
        <p:spPr>
          <a:xfrm>
            <a:off x="825905" y="5461575"/>
            <a:ext cx="2339851" cy="550717"/>
          </a:xfrm>
          <a:prstGeom prst="roundRect">
            <a:avLst>
              <a:gd name="adj" fmla="val 50000"/>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3289456" y="5461575"/>
            <a:ext cx="2339851" cy="550717"/>
          </a:xfrm>
          <a:prstGeom prst="roundRect">
            <a:avLst>
              <a:gd name="adj" fmla="val 50000"/>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grpSp>
        <p:nvGrpSpPr>
          <p:cNvPr id="11" name="组合 10"/>
          <p:cNvGrpSpPr/>
          <p:nvPr/>
        </p:nvGrpSpPr>
        <p:grpSpPr>
          <a:xfrm>
            <a:off x="11407173" y="4493237"/>
            <a:ext cx="153888" cy="1677983"/>
            <a:chOff x="11407173" y="4493237"/>
            <a:chExt cx="153888" cy="1677983"/>
          </a:xfrm>
        </p:grpSpPr>
        <p:sp>
          <p:nvSpPr>
            <p:cNvPr id="12"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7"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8"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9" name="标题 1"/>
          <p:cNvCxnSpPr/>
          <p:nvPr/>
        </p:nvCxnSpPr>
        <p:spPr>
          <a:xfrm>
            <a:off x="828704" y="4363118"/>
            <a:ext cx="5227743" cy="0"/>
          </a:xfrm>
          <a:prstGeom prst="line">
            <a:avLst/>
          </a:prstGeom>
          <a:noFill/>
          <a:ln w="19050" cap="flat">
            <a:solidFill>
              <a:schemeClr val="accent1"/>
            </a:solidFill>
            <a:prstDash val="solid"/>
            <a:miter/>
          </a:ln>
        </p:spPr>
      </p:cxnSp>
      <p:sp>
        <p:nvSpPr>
          <p:cNvPr id="30" name="标题 1"/>
          <p:cNvSpPr txBox="1"/>
          <p:nvPr/>
        </p:nvSpPr>
        <p:spPr>
          <a:xfrm flipH="1">
            <a:off x="7905482" y="5575794"/>
            <a:ext cx="826789" cy="27928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flipH="1">
            <a:off x="6197500" y="1503289"/>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flipH="1">
            <a:off x="3693064" y="1790077"/>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2127097" y="5494936"/>
            <a:ext cx="1101902" cy="485703"/>
          </a:xfrm>
          <a:prstGeom prst="rect">
            <a:avLst/>
          </a:prstGeom>
          <a:noFill/>
          <a:ln w="19050" cap="sq">
            <a:noFill/>
            <a:miter/>
          </a:ln>
        </p:spPr>
        <p:txBody>
          <a:bodyPr vert="horz" wrap="square" lIns="0" tIns="0" rIns="0" bIns="0" rtlCol="0" anchor="ctr"/>
          <a:lstStyle/>
          <a:p>
            <a:pPr algn="l">
              <a:lnSpc>
                <a:spcPct val="100000"/>
              </a:lnSpc>
            </a:pPr>
            <a:r>
              <a:rPr kumimoji="1" lang="zh-CN" altLang="en-US" sz="2000" dirty="0">
                <a:ln w="12700">
                  <a:noFill/>
                </a:ln>
                <a:solidFill>
                  <a:srgbClr val="FFFFFF">
                    <a:alpha val="100000"/>
                  </a:srgbClr>
                </a:solidFill>
                <a:latin typeface="Source Han Sans"/>
                <a:ea typeface="Source Han Sans"/>
              </a:rPr>
              <a:t>刘抗非</a:t>
            </a:r>
            <a:endParaRPr kumimoji="1" lang="en-US" altLang="zh-CN" sz="2000" dirty="0">
              <a:ln w="12700">
                <a:noFill/>
              </a:ln>
              <a:solidFill>
                <a:srgbClr val="FFFFFF">
                  <a:alpha val="100000"/>
                </a:srgbClr>
              </a:solidFill>
              <a:latin typeface="Source Han Sans"/>
              <a:ea typeface="Source Han Sans"/>
            </a:endParaRPr>
          </a:p>
          <a:p>
            <a:pPr algn="l">
              <a:lnSpc>
                <a:spcPct val="100000"/>
              </a:lnSpc>
            </a:pPr>
            <a:r>
              <a:rPr kumimoji="1" lang="zh-CN" altLang="en-US" sz="2000" dirty="0">
                <a:ln w="12700">
                  <a:noFill/>
                </a:ln>
                <a:solidFill>
                  <a:srgbClr val="FFFFFF">
                    <a:alpha val="100000"/>
                  </a:srgbClr>
                </a:solidFill>
                <a:latin typeface="Source Han Sans"/>
                <a:ea typeface="Source Han Sans"/>
              </a:rPr>
              <a:t>冯守毅</a:t>
            </a:r>
            <a:endParaRPr kumimoji="1" lang="zh-CN" altLang="en-US" dirty="0"/>
          </a:p>
        </p:txBody>
      </p:sp>
      <p:sp>
        <p:nvSpPr>
          <p:cNvPr id="34" name="标题 1"/>
          <p:cNvSpPr txBox="1"/>
          <p:nvPr/>
        </p:nvSpPr>
        <p:spPr>
          <a:xfrm>
            <a:off x="4460695" y="5494936"/>
            <a:ext cx="1221666" cy="485702"/>
          </a:xfrm>
          <a:prstGeom prst="rect">
            <a:avLst/>
          </a:prstGeom>
          <a:noFill/>
          <a:ln w="19050" cap="sq">
            <a:noFill/>
            <a:miter/>
          </a:ln>
        </p:spPr>
        <p:txBody>
          <a:bodyPr vert="horz" wrap="square" lIns="0" tIns="0" rIns="0" bIns="0" rtlCol="0" anchor="ctr"/>
          <a:lstStyle/>
          <a:p>
            <a:pPr algn="l">
              <a:lnSpc>
                <a:spcPct val="100000"/>
              </a:lnSpc>
            </a:pPr>
            <a:r>
              <a:rPr kumimoji="1" lang="en-US" altLang="zh-CN" sz="2000">
                <a:ln w="12700">
                  <a:noFill/>
                </a:ln>
                <a:solidFill>
                  <a:srgbClr val="FFFFFF">
                    <a:alpha val="100000"/>
                  </a:srgbClr>
                </a:solidFill>
                <a:latin typeface="Source Han Sans"/>
                <a:ea typeface="Source Han Sans"/>
                <a:cs typeface="Source Han Sans"/>
              </a:rPr>
              <a:t>2025.4</a:t>
            </a:r>
            <a:endParaRPr kumimoji="1" lang="zh-CN" altLang="en-US"/>
          </a:p>
        </p:txBody>
      </p:sp>
      <p:sp>
        <p:nvSpPr>
          <p:cNvPr id="35" name="标题 1"/>
          <p:cNvSpPr txBox="1"/>
          <p:nvPr/>
        </p:nvSpPr>
        <p:spPr>
          <a:xfrm>
            <a:off x="1178243" y="5494936"/>
            <a:ext cx="1284842" cy="458595"/>
          </a:xfrm>
          <a:prstGeom prst="rect">
            <a:avLst/>
          </a:prstGeom>
          <a:noFill/>
          <a:ln w="19050" cap="sq">
            <a:noFill/>
            <a:miter/>
          </a:ln>
        </p:spPr>
        <p:txBody>
          <a:bodyPr vert="horz" wrap="square" lIns="0" tIns="0" rIns="0" bIns="0" rtlCol="0" anchor="ctr"/>
          <a:lstStyle/>
          <a:p>
            <a:pPr algn="l">
              <a:lnSpc>
                <a:spcPct val="100000"/>
              </a:lnSpc>
            </a:pPr>
            <a:r>
              <a:rPr kumimoji="1" lang="en-US" altLang="zh-CN" sz="2000" dirty="0" err="1">
                <a:ln w="12700">
                  <a:noFill/>
                </a:ln>
                <a:solidFill>
                  <a:srgbClr val="FFFFFF">
                    <a:alpha val="100000"/>
                  </a:srgbClr>
                </a:solidFill>
                <a:latin typeface="Source Han Sans"/>
                <a:ea typeface="Source Han Sans"/>
                <a:cs typeface="Source Han Sans"/>
              </a:rPr>
              <a:t>主讲人</a:t>
            </a:r>
            <a:r>
              <a:rPr kumimoji="1" lang="en-US" altLang="zh-CN" sz="2000" dirty="0">
                <a:ln w="12700">
                  <a:noFill/>
                </a:ln>
                <a:solidFill>
                  <a:srgbClr val="FFFFFF">
                    <a:alpha val="100000"/>
                  </a:srgbClr>
                </a:solidFill>
                <a:latin typeface="Source Han Sans"/>
                <a:ea typeface="Source Han Sans"/>
                <a:cs typeface="Source Han Sans"/>
              </a:rPr>
              <a:t>：</a:t>
            </a:r>
            <a:endParaRPr kumimoji="1" lang="zh-CN" altLang="en-US" dirty="0"/>
          </a:p>
        </p:txBody>
      </p:sp>
      <p:sp>
        <p:nvSpPr>
          <p:cNvPr id="36" name="标题 1"/>
          <p:cNvSpPr txBox="1"/>
          <p:nvPr/>
        </p:nvSpPr>
        <p:spPr>
          <a:xfrm>
            <a:off x="3694781" y="5494936"/>
            <a:ext cx="835457" cy="458595"/>
          </a:xfrm>
          <a:prstGeom prst="rect">
            <a:avLst/>
          </a:prstGeom>
          <a:noFill/>
          <a:ln w="19050" cap="sq">
            <a:noFill/>
            <a:miter/>
          </a:ln>
        </p:spPr>
        <p:txBody>
          <a:bodyPr vert="horz" wrap="square" lIns="0" tIns="0" rIns="0" bIns="0" rtlCol="0" anchor="ctr"/>
          <a:lstStyle/>
          <a:p>
            <a:pPr algn="l">
              <a:lnSpc>
                <a:spcPct val="100000"/>
              </a:lnSpc>
            </a:pPr>
            <a:r>
              <a:rPr kumimoji="1" lang="en-US" altLang="zh-CN" sz="2000">
                <a:ln w="12700">
                  <a:noFill/>
                </a:ln>
                <a:solidFill>
                  <a:srgbClr val="FFFFFF">
                    <a:alpha val="100000"/>
                  </a:srgbClr>
                </a:solidFill>
                <a:latin typeface="Source Han Sans"/>
                <a:ea typeface="Source Han Sans"/>
                <a:cs typeface="Source Han Sans"/>
              </a:rPr>
              <a:t>时间：</a:t>
            </a:r>
            <a:endParaRPr kumimoji="1" lang="zh-CN" altLang="en-US"/>
          </a:p>
        </p:txBody>
      </p:sp>
      <p:sp>
        <p:nvSpPr>
          <p:cNvPr id="37" name="标题 1"/>
          <p:cNvSpPr txBox="1"/>
          <p:nvPr/>
        </p:nvSpPr>
        <p:spPr>
          <a:xfrm>
            <a:off x="808536" y="2429300"/>
            <a:ext cx="7466784" cy="1848757"/>
          </a:xfrm>
          <a:prstGeom prst="rect">
            <a:avLst/>
          </a:prstGeom>
          <a:noFill/>
          <a:ln cap="sq">
            <a:noFill/>
          </a:ln>
        </p:spPr>
        <p:txBody>
          <a:bodyPr vert="horz" wrap="square" lIns="0" tIns="0" rIns="0" bIns="0" rtlCol="0" anchor="t"/>
          <a:lstStyle/>
          <a:p>
            <a:pPr algn="l">
              <a:lnSpc>
                <a:spcPct val="130000"/>
              </a:lnSpc>
            </a:pPr>
            <a:r>
              <a:rPr kumimoji="1" lang="en-US" altLang="zh-CN" sz="3756" dirty="0" err="1">
                <a:ln w="3175">
                  <a:noFill/>
                </a:ln>
                <a:solidFill>
                  <a:srgbClr val="262626">
                    <a:alpha val="100000"/>
                  </a:srgbClr>
                </a:solidFill>
                <a:latin typeface="Source Han Sans CN Bold"/>
                <a:ea typeface="Source Han Sans CN Bold"/>
                <a:cs typeface="Source Han Sans CN Bold"/>
              </a:rPr>
              <a:t>化工原理恒压过滤实验</a:t>
            </a:r>
            <a:endParaRPr kumimoji="1" lang="en-US" altLang="zh-CN" sz="3756" dirty="0">
              <a:ln w="3175">
                <a:noFill/>
              </a:ln>
              <a:solidFill>
                <a:srgbClr val="262626">
                  <a:alpha val="100000"/>
                </a:srgbClr>
              </a:solidFill>
              <a:latin typeface="Source Han Sans CN Bold"/>
              <a:ea typeface="Source Han Sans CN Bold"/>
              <a:cs typeface="Source Han Sans CN Bold"/>
            </a:endParaRPr>
          </a:p>
          <a:p>
            <a:pPr algn="l">
              <a:lnSpc>
                <a:spcPct val="130000"/>
              </a:lnSpc>
            </a:pPr>
            <a:r>
              <a:rPr kumimoji="1" lang="en-US" altLang="zh-CN" sz="3200" dirty="0" err="1">
                <a:ln w="3175">
                  <a:noFill/>
                </a:ln>
                <a:solidFill>
                  <a:srgbClr val="262626">
                    <a:alpha val="100000"/>
                  </a:srgbClr>
                </a:solidFill>
                <a:latin typeface="Source Han Sans CN Bold"/>
                <a:ea typeface="Source Han Sans CN Bold"/>
                <a:cs typeface="Source Han Sans CN Bold"/>
              </a:rPr>
              <a:t>自动化数据处理及可视化改进方案</a:t>
            </a:r>
            <a:endParaRPr kumimoji="1" lang="zh-CN" altLang="en-US" sz="1400" dirty="0"/>
          </a:p>
        </p:txBody>
      </p:sp>
      <p:sp>
        <p:nvSpPr>
          <p:cNvPr id="38" name="标题 1"/>
          <p:cNvSpPr txBox="1"/>
          <p:nvPr/>
        </p:nvSpPr>
        <p:spPr>
          <a:xfrm>
            <a:off x="803276" y="1378425"/>
            <a:ext cx="2704200" cy="1146412"/>
          </a:xfrm>
          <a:prstGeom prst="rect">
            <a:avLst/>
          </a:prstGeom>
          <a:noFill/>
          <a:ln cap="sq">
            <a:noFill/>
          </a:ln>
        </p:spPr>
        <p:txBody>
          <a:bodyPr vert="horz" wrap="square" lIns="0" tIns="0" rIns="0" bIns="0" rtlCol="0" anchor="b"/>
          <a:lstStyle/>
          <a:p>
            <a:pPr algn="l">
              <a:lnSpc>
                <a:spcPct val="130000"/>
              </a:lnSpc>
            </a:pPr>
            <a:r>
              <a:rPr kumimoji="1" lang="en-US" altLang="zh-CN" sz="6600" dirty="0">
                <a:ln w="3175">
                  <a:noFill/>
                </a:ln>
                <a:gradFill>
                  <a:gsLst>
                    <a:gs pos="13000">
                      <a:srgbClr val="AD84C6">
                        <a:alpha val="100000"/>
                      </a:srgbClr>
                    </a:gs>
                    <a:gs pos="100000">
                      <a:srgbClr val="FFFFFF">
                        <a:alpha val="0"/>
                      </a:srgbClr>
                    </a:gs>
                  </a:gsLst>
                  <a:lin ang="5400000" scaled="0"/>
                </a:gradFill>
                <a:latin typeface="Source Han Sans CN Bold"/>
                <a:ea typeface="Source Han Sans CN Bold"/>
                <a:cs typeface="Source Han Sans CN Bold"/>
              </a:rPr>
              <a:t>2025</a:t>
            </a:r>
            <a:endParaRPr kumimoji="1" lang="zh-CN" altLang="en-US" dirty="0"/>
          </a:p>
        </p:txBody>
      </p:sp>
      <p:sp>
        <p:nvSpPr>
          <p:cNvPr id="39"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0"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2"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3"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4"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5"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6"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7"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8068" y="5402773"/>
            <a:ext cx="35429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4006498" y="5199742"/>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581606" y="1684253"/>
            <a:ext cx="5626029" cy="4237788"/>
          </a:xfrm>
          <a:prstGeom prst="rect">
            <a:avLst/>
          </a:prstGeom>
          <a:noFill/>
          <a:ln>
            <a:noFill/>
          </a:ln>
        </p:spPr>
      </p:pic>
      <p:grpSp>
        <p:nvGrpSpPr>
          <p:cNvPr id="9" name="组合 8"/>
          <p:cNvGrpSpPr/>
          <p:nvPr/>
        </p:nvGrpSpPr>
        <p:grpSpPr>
          <a:xfrm>
            <a:off x="11407173" y="4493237"/>
            <a:ext cx="153888" cy="1677983"/>
            <a:chOff x="11407173" y="4493237"/>
            <a:chExt cx="153888" cy="1677983"/>
          </a:xfrm>
        </p:grpSpPr>
        <p:sp>
          <p:nvSpPr>
            <p:cNvPr id="10"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7" name="标题 1"/>
          <p:cNvCxnSpPr/>
          <p:nvPr/>
        </p:nvCxnSpPr>
        <p:spPr>
          <a:xfrm>
            <a:off x="828675" y="5217603"/>
            <a:ext cx="3793327" cy="0"/>
          </a:xfrm>
          <a:prstGeom prst="line">
            <a:avLst/>
          </a:prstGeom>
          <a:noFill/>
          <a:ln w="19050" cap="flat">
            <a:solidFill>
              <a:schemeClr val="accent1">
                <a:alpha val="100000"/>
              </a:schemeClr>
            </a:solidFill>
            <a:prstDash val="solid"/>
            <a:miter/>
          </a:ln>
        </p:spPr>
      </p:cxnSp>
      <p:sp>
        <p:nvSpPr>
          <p:cNvPr id="28" name="标题 1"/>
          <p:cNvSpPr txBox="1"/>
          <p:nvPr/>
        </p:nvSpPr>
        <p:spPr>
          <a:xfrm>
            <a:off x="762331" y="-969939"/>
            <a:ext cx="3659543" cy="4355985"/>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5000">
                <a:ln w="12700">
                  <a:noFill/>
                </a:ln>
                <a:gradFill>
                  <a:gsLst>
                    <a:gs pos="0">
                      <a:srgbClr val="FFFFFF">
                        <a:alpha val="0"/>
                      </a:srgbClr>
                    </a:gs>
                    <a:gs pos="85000">
                      <a:srgbClr val="AD84C6">
                        <a:alpha val="100000"/>
                      </a:srgbClr>
                    </a:gs>
                  </a:gsLst>
                  <a:lin ang="16200000" scaled="0"/>
                </a:gradFill>
                <a:latin typeface="Source Han Sans CN Bold"/>
                <a:ea typeface="Source Han Sans CN Bold"/>
                <a:cs typeface="Source Han Sans CN Bold"/>
              </a:rPr>
              <a:t>03</a:t>
            </a:r>
            <a:endParaRPr kumimoji="1" lang="zh-CN" altLang="en-US"/>
          </a:p>
        </p:txBody>
      </p:sp>
      <p:sp>
        <p:nvSpPr>
          <p:cNvPr id="29" name="标题 1"/>
          <p:cNvSpPr txBox="1"/>
          <p:nvPr/>
        </p:nvSpPr>
        <p:spPr>
          <a:xfrm flipH="1">
            <a:off x="5680842" y="1643575"/>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728194" y="3330214"/>
            <a:ext cx="5318711" cy="1801344"/>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a:ea typeface="Source Han Sans CN Bold"/>
                <a:cs typeface="Source Han Sans CN Bold"/>
              </a:rPr>
              <a:t>实验验证与结果分析</a:t>
            </a:r>
            <a:endParaRPr kumimoji="1" lang="zh-CN" altLang="en-US"/>
          </a:p>
        </p:txBody>
      </p:sp>
      <p:sp>
        <p:nvSpPr>
          <p:cNvPr id="31" name="标题 1"/>
          <p:cNvSpPr txBox="1"/>
          <p:nvPr/>
        </p:nvSpPr>
        <p:spPr>
          <a:xfrm>
            <a:off x="2996669" y="1762208"/>
            <a:ext cx="879889" cy="681398"/>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800">
                <a:ln w="12700">
                  <a:noFill/>
                </a:ln>
                <a:solidFill>
                  <a:srgbClr val="AD84C6">
                    <a:alpha val="100000"/>
                  </a:srgbClr>
                </a:solidFill>
                <a:latin typeface="Source Han Sans CN Bold"/>
                <a:ea typeface="Source Han Sans CN Bold"/>
                <a:cs typeface="Source Han Sans CN Bold"/>
              </a:rPr>
              <a:t>PART</a:t>
            </a:r>
            <a:endParaRPr kumimoji="1" lang="zh-CN" altLang="en-US"/>
          </a:p>
        </p:txBody>
      </p:sp>
      <p:sp>
        <p:nvSpPr>
          <p:cNvPr id="32" name="标题 1"/>
          <p:cNvSpPr txBox="1"/>
          <p:nvPr/>
        </p:nvSpPr>
        <p:spPr>
          <a:xfrm flipH="1">
            <a:off x="3037484" y="2686902"/>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6"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8"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0"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5244359" y="1723133"/>
            <a:ext cx="1716390" cy="1133662"/>
          </a:xfrm>
          <a:custGeom>
            <a:avLst/>
            <a:gdLst>
              <a:gd name="connsiteX0" fmla="*/ 0 w 1494662"/>
              <a:gd name="connsiteY0" fmla="*/ 0 h 987213"/>
              <a:gd name="connsiteX1" fmla="*/ 1494662 w 1494662"/>
              <a:gd name="connsiteY1" fmla="*/ 0 h 987213"/>
              <a:gd name="connsiteX2" fmla="*/ 1318974 w 1494662"/>
              <a:gd name="connsiteY2" fmla="*/ 858409 h 987213"/>
              <a:gd name="connsiteX3" fmla="*/ 747331 w 1494662"/>
              <a:gd name="connsiteY3" fmla="*/ 987213 h 987213"/>
              <a:gd name="connsiteX4" fmla="*/ 175688 w 1494662"/>
              <a:gd name="connsiteY4" fmla="*/ 858409 h 987213"/>
            </a:gdLst>
            <a:ahLst/>
            <a:cxnLst/>
            <a:rect l="l" t="t" r="r" b="b"/>
            <a:pathLst>
              <a:path w="1494662" h="987213">
                <a:moveTo>
                  <a:pt x="0" y="0"/>
                </a:moveTo>
                <a:lnTo>
                  <a:pt x="1494662" y="0"/>
                </a:lnTo>
                <a:lnTo>
                  <a:pt x="1318974" y="858409"/>
                </a:lnTo>
                <a:lnTo>
                  <a:pt x="747331" y="987213"/>
                </a:lnTo>
                <a:lnTo>
                  <a:pt x="175688" y="858409"/>
                </a:lnTo>
                <a:close/>
              </a:path>
            </a:pathLst>
          </a:custGeom>
          <a:gradFill>
            <a:gsLst>
              <a:gs pos="5000">
                <a:schemeClr val="accent1">
                  <a:alpha val="20000"/>
                </a:schemeClr>
              </a:gs>
              <a:gs pos="100000">
                <a:schemeClr val="bg1">
                  <a:alpha val="0"/>
                </a:schemeClr>
              </a:gs>
            </a:gsLst>
            <a:lin ang="16200000" scaled="0"/>
          </a:gradFill>
          <a:ln w="63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964624" y="1723133"/>
            <a:ext cx="1716390" cy="1133662"/>
          </a:xfrm>
          <a:custGeom>
            <a:avLst/>
            <a:gdLst>
              <a:gd name="connsiteX0" fmla="*/ 0 w 1494662"/>
              <a:gd name="connsiteY0" fmla="*/ 0 h 987213"/>
              <a:gd name="connsiteX1" fmla="*/ 1494662 w 1494662"/>
              <a:gd name="connsiteY1" fmla="*/ 0 h 987213"/>
              <a:gd name="connsiteX2" fmla="*/ 1318974 w 1494662"/>
              <a:gd name="connsiteY2" fmla="*/ 858409 h 987213"/>
              <a:gd name="connsiteX3" fmla="*/ 747331 w 1494662"/>
              <a:gd name="connsiteY3" fmla="*/ 987213 h 987213"/>
              <a:gd name="connsiteX4" fmla="*/ 175688 w 1494662"/>
              <a:gd name="connsiteY4" fmla="*/ 858409 h 987213"/>
            </a:gdLst>
            <a:ahLst/>
            <a:cxnLst/>
            <a:rect l="l" t="t" r="r" b="b"/>
            <a:pathLst>
              <a:path w="1494662" h="987213">
                <a:moveTo>
                  <a:pt x="0" y="0"/>
                </a:moveTo>
                <a:lnTo>
                  <a:pt x="1494662" y="0"/>
                </a:lnTo>
                <a:lnTo>
                  <a:pt x="1318974" y="858409"/>
                </a:lnTo>
                <a:lnTo>
                  <a:pt x="747331" y="987213"/>
                </a:lnTo>
                <a:lnTo>
                  <a:pt x="175688" y="858409"/>
                </a:lnTo>
                <a:close/>
              </a:path>
            </a:pathLst>
          </a:custGeom>
          <a:gradFill>
            <a:gsLst>
              <a:gs pos="5000">
                <a:schemeClr val="accent1">
                  <a:alpha val="20000"/>
                </a:schemeClr>
              </a:gs>
              <a:gs pos="100000">
                <a:schemeClr val="bg1">
                  <a:alpha val="0"/>
                </a:schemeClr>
              </a:gs>
            </a:gsLst>
            <a:lin ang="16200000" scaled="0"/>
          </a:gradFill>
          <a:ln w="63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504235" y="1723133"/>
            <a:ext cx="1716390" cy="1133662"/>
          </a:xfrm>
          <a:custGeom>
            <a:avLst/>
            <a:gdLst>
              <a:gd name="connsiteX0" fmla="*/ 0 w 1494662"/>
              <a:gd name="connsiteY0" fmla="*/ 0 h 987213"/>
              <a:gd name="connsiteX1" fmla="*/ 1494662 w 1494662"/>
              <a:gd name="connsiteY1" fmla="*/ 0 h 987213"/>
              <a:gd name="connsiteX2" fmla="*/ 1318974 w 1494662"/>
              <a:gd name="connsiteY2" fmla="*/ 858409 h 987213"/>
              <a:gd name="connsiteX3" fmla="*/ 747331 w 1494662"/>
              <a:gd name="connsiteY3" fmla="*/ 987213 h 987213"/>
              <a:gd name="connsiteX4" fmla="*/ 175688 w 1494662"/>
              <a:gd name="connsiteY4" fmla="*/ 858409 h 987213"/>
            </a:gdLst>
            <a:ahLst/>
            <a:cxnLst/>
            <a:rect l="l" t="t" r="r" b="b"/>
            <a:pathLst>
              <a:path w="1494662" h="987213">
                <a:moveTo>
                  <a:pt x="0" y="0"/>
                </a:moveTo>
                <a:lnTo>
                  <a:pt x="1494662" y="0"/>
                </a:lnTo>
                <a:lnTo>
                  <a:pt x="1318974" y="858409"/>
                </a:lnTo>
                <a:lnTo>
                  <a:pt x="747331" y="987213"/>
                </a:lnTo>
                <a:lnTo>
                  <a:pt x="175688" y="858409"/>
                </a:lnTo>
                <a:close/>
              </a:path>
            </a:pathLst>
          </a:custGeom>
          <a:gradFill>
            <a:gsLst>
              <a:gs pos="5000">
                <a:schemeClr val="accent1">
                  <a:alpha val="20000"/>
                </a:schemeClr>
              </a:gs>
              <a:gs pos="100000">
                <a:schemeClr val="bg1">
                  <a:alpha val="0"/>
                </a:schemeClr>
              </a:gs>
            </a:gsLst>
            <a:lin ang="16200000" scaled="0"/>
          </a:gradFill>
          <a:ln w="63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2039951" y="1835854"/>
            <a:ext cx="644958" cy="624150"/>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gradFill>
            <a:gsLst>
              <a:gs pos="0">
                <a:schemeClr val="accent1">
                  <a:alpha val="100000"/>
                </a:schemeClr>
              </a:gs>
              <a:gs pos="100000">
                <a:schemeClr val="accent1">
                  <a:lumMod val="20000"/>
                  <a:lumOff val="80000"/>
                  <a:alpha val="100000"/>
                </a:schemeClr>
              </a:gs>
            </a:gsLst>
            <a:lin ang="5400000" scaled="0"/>
          </a:gradFill>
          <a:ln w="63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749301" y="3258376"/>
            <a:ext cx="3226258" cy="765561"/>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实验条件设置</a:t>
            </a:r>
            <a:endParaRPr kumimoji="1" lang="zh-CN" altLang="en-US"/>
          </a:p>
        </p:txBody>
      </p:sp>
      <p:sp>
        <p:nvSpPr>
          <p:cNvPr id="8" name="标题 1"/>
          <p:cNvSpPr txBox="1"/>
          <p:nvPr/>
        </p:nvSpPr>
        <p:spPr>
          <a:xfrm>
            <a:off x="749300" y="4380902"/>
            <a:ext cx="3301491" cy="2010322"/>
          </a:xfrm>
          <a:prstGeom prst="rect">
            <a:avLst/>
          </a:prstGeom>
          <a:noFill/>
          <a:ln>
            <a:noFill/>
          </a:ln>
        </p:spPr>
        <p:txBody>
          <a:bodyPr vert="horz" wrap="square" lIns="0" tIns="0" rIns="0" bIns="0" rtlCol="0" anchor="t"/>
          <a:lstStyle/>
          <a:p>
            <a:pPr algn="just">
              <a:lnSpc>
                <a:spcPct val="150000"/>
              </a:lnSpc>
            </a:pPr>
            <a:r>
              <a:rPr kumimoji="1" lang="en-US" altLang="zh-CN" sz="1400" dirty="0">
                <a:ln w="12700">
                  <a:noFill/>
                </a:ln>
                <a:solidFill>
                  <a:srgbClr val="404040">
                    <a:alpha val="100000"/>
                  </a:srgbClr>
                </a:solidFill>
                <a:latin typeface="Source Han Sans"/>
                <a:ea typeface="Source Han Sans"/>
                <a:cs typeface="Source Han Sans"/>
              </a:rPr>
              <a:t>选用轻质碳酸钙悬浮液作为实验物料，浓度控制在6% - 8%，</a:t>
            </a:r>
            <a:r>
              <a:rPr kumimoji="1" lang="en-US" altLang="zh-CN" sz="1400" dirty="0" err="1">
                <a:ln w="12700">
                  <a:noFill/>
                </a:ln>
                <a:solidFill>
                  <a:srgbClr val="404040">
                    <a:alpha val="100000"/>
                  </a:srgbClr>
                </a:solidFill>
                <a:latin typeface="Source Han Sans"/>
                <a:ea typeface="Source Han Sans"/>
                <a:cs typeface="Source Han Sans"/>
              </a:rPr>
              <a:t>确保实验结果具有代表性</a:t>
            </a:r>
            <a:r>
              <a:rPr kumimoji="1" lang="en-US" altLang="zh-CN" sz="1400" dirty="0">
                <a:ln w="12700">
                  <a:noFill/>
                </a:ln>
                <a:solidFill>
                  <a:srgbClr val="404040">
                    <a:alpha val="100000"/>
                  </a:srgbClr>
                </a:solidFill>
                <a:latin typeface="Source Han Sans"/>
                <a:ea typeface="Source Han Sans"/>
                <a:cs typeface="Source Han Sans"/>
              </a:rPr>
              <a:t>。
设定不同的过滤压力（0.05 MPa、0.10 MPa、0.15 MPa），</a:t>
            </a:r>
            <a:r>
              <a:rPr kumimoji="1" lang="en-US" altLang="zh-CN" sz="1400" dirty="0" err="1">
                <a:ln w="12700">
                  <a:noFill/>
                </a:ln>
                <a:solidFill>
                  <a:srgbClr val="404040">
                    <a:alpha val="100000"/>
                  </a:srgbClr>
                </a:solidFill>
                <a:latin typeface="Source Han Sans"/>
                <a:ea typeface="Source Han Sans"/>
                <a:cs typeface="Source Han Sans"/>
              </a:rPr>
              <a:t>分别进行恒压过滤实验，采集实验数据</a:t>
            </a:r>
            <a:r>
              <a:rPr kumimoji="1" lang="en-US" altLang="zh-CN" sz="1400" dirty="0">
                <a:ln w="12700">
                  <a:noFill/>
                </a:ln>
                <a:solidFill>
                  <a:srgbClr val="404040">
                    <a:alpha val="100000"/>
                  </a:srgbClr>
                </a:solidFill>
                <a:latin typeface="Source Han Sans"/>
                <a:ea typeface="Source Han Sans"/>
                <a:cs typeface="Source Han Sans"/>
              </a:rPr>
              <a:t>。</a:t>
            </a:r>
            <a:endParaRPr kumimoji="1" lang="zh-CN" altLang="en-US" sz="1400" dirty="0"/>
          </a:p>
        </p:txBody>
      </p:sp>
      <p:sp>
        <p:nvSpPr>
          <p:cNvPr id="9" name="标题 1"/>
          <p:cNvSpPr txBox="1"/>
          <p:nvPr/>
        </p:nvSpPr>
        <p:spPr>
          <a:xfrm>
            <a:off x="2259560" y="4154926"/>
            <a:ext cx="205740" cy="5334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4482872" y="3258376"/>
            <a:ext cx="3226258" cy="765561"/>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实验操作流程</a:t>
            </a:r>
            <a:endParaRPr kumimoji="1" lang="zh-CN" altLang="en-US"/>
          </a:p>
        </p:txBody>
      </p:sp>
      <p:sp>
        <p:nvSpPr>
          <p:cNvPr id="11" name="标题 1"/>
          <p:cNvSpPr txBox="1"/>
          <p:nvPr/>
        </p:nvSpPr>
        <p:spPr>
          <a:xfrm>
            <a:off x="4482872" y="4380901"/>
            <a:ext cx="3226258" cy="1966635"/>
          </a:xfrm>
          <a:prstGeom prst="rect">
            <a:avLst/>
          </a:prstGeom>
          <a:noFill/>
          <a:ln>
            <a:noFill/>
          </a:ln>
        </p:spPr>
        <p:txBody>
          <a:bodyPr vert="horz" wrap="square" lIns="0" tIns="0" rIns="0" bIns="0" rtlCol="0" anchor="t"/>
          <a:lstStyle/>
          <a:p>
            <a:pPr>
              <a:lnSpc>
                <a:spcPct val="150000"/>
              </a:lnSpc>
            </a:pPr>
            <a:r>
              <a:rPr kumimoji="1" lang="en-US" altLang="zh-CN" sz="1600" dirty="0" err="1">
                <a:ln w="12700">
                  <a:noFill/>
                </a:ln>
                <a:solidFill>
                  <a:srgbClr val="404040">
                    <a:alpha val="100000"/>
                  </a:srgbClr>
                </a:solidFill>
                <a:latin typeface="Source Han Sans"/>
                <a:ea typeface="Source Han Sans"/>
                <a:cs typeface="Source Han Sans"/>
              </a:rPr>
              <a:t>按照传统恒压过滤实验步骤进行操作，同时利用数字化系统实时采集和处理数据</a:t>
            </a:r>
            <a:r>
              <a:rPr kumimoji="1" lang="en-US" altLang="zh-CN" sz="1600" dirty="0">
                <a:ln w="12700">
                  <a:noFill/>
                </a:ln>
                <a:solidFill>
                  <a:srgbClr val="404040">
                    <a:alpha val="100000"/>
                  </a:srgbClr>
                </a:solidFill>
                <a:latin typeface="Source Han Sans"/>
                <a:ea typeface="Source Han Sans"/>
                <a:cs typeface="Source Han Sans"/>
              </a:rPr>
              <a:t>。
</a:t>
            </a:r>
            <a:r>
              <a:rPr kumimoji="1" lang="en-US" altLang="zh-CN" sz="1600" dirty="0" err="1">
                <a:ln w="12700">
                  <a:noFill/>
                </a:ln>
                <a:solidFill>
                  <a:srgbClr val="404040">
                    <a:alpha val="100000"/>
                  </a:srgbClr>
                </a:solidFill>
                <a:latin typeface="Source Han Sans"/>
                <a:ea typeface="Source Han Sans"/>
                <a:cs typeface="Source Han Sans"/>
              </a:rPr>
              <a:t>在实验过程中，记录滤液高度变化和对应的时间数据，通过软件进行数据处理和分析，得到实验结果</a:t>
            </a:r>
            <a:r>
              <a:rPr kumimoji="1" lang="en-US" altLang="zh-CN" sz="1600" dirty="0">
                <a:ln w="12700">
                  <a:noFill/>
                </a:ln>
                <a:solidFill>
                  <a:srgbClr val="404040">
                    <a:alpha val="100000"/>
                  </a:srgbClr>
                </a:solidFill>
                <a:latin typeface="Source Han Sans"/>
                <a:ea typeface="Source Han Sans"/>
                <a:cs typeface="Source Han Sans"/>
              </a:rPr>
              <a:t>。</a:t>
            </a:r>
            <a:endParaRPr kumimoji="1" lang="zh-CN" altLang="en-US" sz="1600" dirty="0"/>
          </a:p>
        </p:txBody>
      </p:sp>
      <p:sp>
        <p:nvSpPr>
          <p:cNvPr id="12" name="标题 1"/>
          <p:cNvSpPr txBox="1"/>
          <p:nvPr/>
        </p:nvSpPr>
        <p:spPr>
          <a:xfrm>
            <a:off x="5780075" y="1855565"/>
            <a:ext cx="644958" cy="584729"/>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gradFill>
            <a:gsLst>
              <a:gs pos="0">
                <a:schemeClr val="accent1">
                  <a:alpha val="100000"/>
                </a:schemeClr>
              </a:gs>
              <a:gs pos="100000">
                <a:schemeClr val="accent1">
                  <a:lumMod val="20000"/>
                  <a:lumOff val="80000"/>
                  <a:alpha val="100000"/>
                </a:schemeClr>
              </a:gs>
            </a:gsLst>
            <a:lin ang="5400000" scaled="0"/>
          </a:gradFill>
          <a:ln w="635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5999684" y="4154926"/>
            <a:ext cx="205740" cy="5334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8216442" y="3258376"/>
            <a:ext cx="3226258" cy="765561"/>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数据对比分析</a:t>
            </a:r>
            <a:endParaRPr kumimoji="1" lang="zh-CN" altLang="en-US"/>
          </a:p>
        </p:txBody>
      </p:sp>
      <p:sp>
        <p:nvSpPr>
          <p:cNvPr id="15" name="标题 1"/>
          <p:cNvSpPr txBox="1"/>
          <p:nvPr/>
        </p:nvSpPr>
        <p:spPr>
          <a:xfrm>
            <a:off x="8216442" y="4380902"/>
            <a:ext cx="3226258" cy="2093050"/>
          </a:xfrm>
          <a:prstGeom prst="rect">
            <a:avLst/>
          </a:prstGeom>
          <a:noFill/>
          <a:ln>
            <a:noFill/>
          </a:ln>
        </p:spPr>
        <p:txBody>
          <a:bodyPr vert="horz" wrap="square" lIns="0" tIns="0" rIns="0" bIns="0" rtlCol="0" anchor="t"/>
          <a:lstStyle/>
          <a:p>
            <a:pPr>
              <a:lnSpc>
                <a:spcPct val="150000"/>
              </a:lnSpc>
            </a:pPr>
            <a:r>
              <a:rPr kumimoji="1" lang="en-US" altLang="zh-CN" sz="1600" dirty="0" err="1">
                <a:ln w="12700">
                  <a:noFill/>
                </a:ln>
                <a:solidFill>
                  <a:srgbClr val="404040">
                    <a:alpha val="100000"/>
                  </a:srgbClr>
                </a:solidFill>
                <a:latin typeface="Source Han Sans"/>
                <a:ea typeface="Source Han Sans"/>
                <a:cs typeface="Source Han Sans"/>
              </a:rPr>
              <a:t>将数字化系统处理后的数据与传统人工处理的数据进行对比分析，验证数字化方案的准确性和可靠性</a:t>
            </a:r>
            <a:r>
              <a:rPr kumimoji="1" lang="en-US" altLang="zh-CN" sz="1600" dirty="0">
                <a:ln w="12700">
                  <a:noFill/>
                </a:ln>
                <a:solidFill>
                  <a:srgbClr val="404040">
                    <a:alpha val="100000"/>
                  </a:srgbClr>
                </a:solidFill>
                <a:latin typeface="Source Han Sans"/>
                <a:ea typeface="Source Han Sans"/>
                <a:cs typeface="Source Han Sans"/>
              </a:rPr>
              <a:t>。
</a:t>
            </a:r>
            <a:r>
              <a:rPr kumimoji="1" lang="en-US" altLang="zh-CN" sz="1600" dirty="0" err="1">
                <a:ln w="12700">
                  <a:noFill/>
                </a:ln>
                <a:solidFill>
                  <a:srgbClr val="404040">
                    <a:alpha val="100000"/>
                  </a:srgbClr>
                </a:solidFill>
                <a:latin typeface="Source Han Sans"/>
                <a:ea typeface="Source Han Sans"/>
                <a:cs typeface="Source Han Sans"/>
              </a:rPr>
              <a:t>通过对比实验结果，分析数字化方案在数据采集效率、处理精度、异常值检测等方面的优势</a:t>
            </a:r>
            <a:r>
              <a:rPr kumimoji="1" lang="en-US" altLang="zh-CN" sz="1600" dirty="0">
                <a:ln w="12700">
                  <a:noFill/>
                </a:ln>
                <a:solidFill>
                  <a:srgbClr val="404040">
                    <a:alpha val="100000"/>
                  </a:srgbClr>
                </a:solidFill>
                <a:latin typeface="Source Han Sans"/>
                <a:ea typeface="Source Han Sans"/>
                <a:cs typeface="Source Han Sans"/>
              </a:rPr>
              <a:t>。</a:t>
            </a:r>
            <a:endParaRPr kumimoji="1" lang="zh-CN" altLang="en-US" sz="1600" dirty="0"/>
          </a:p>
        </p:txBody>
      </p:sp>
      <p:sp>
        <p:nvSpPr>
          <p:cNvPr id="16" name="标题 1"/>
          <p:cNvSpPr txBox="1"/>
          <p:nvPr/>
        </p:nvSpPr>
        <p:spPr>
          <a:xfrm>
            <a:off x="9512694" y="1825450"/>
            <a:ext cx="620249" cy="644958"/>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ahLst/>
            <a:cxn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gradFill>
            <a:gsLst>
              <a:gs pos="0">
                <a:schemeClr val="accent1">
                  <a:alpha val="100000"/>
                </a:schemeClr>
              </a:gs>
              <a:gs pos="100000">
                <a:schemeClr val="accent1">
                  <a:lumMod val="20000"/>
                  <a:lumOff val="80000"/>
                  <a:alpha val="100000"/>
                </a:schemeClr>
              </a:gs>
            </a:gsLst>
            <a:lin ang="5400000" scaled="0"/>
          </a:gra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9719949" y="4154926"/>
            <a:ext cx="205740" cy="5334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9083895" y="2881596"/>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9083895" y="2702699"/>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9083895" y="2523802"/>
            <a:ext cx="1477849" cy="332993"/>
          </a:xfrm>
          <a:prstGeom prst="diamond">
            <a:avLst/>
          </a:prstGeom>
          <a:noFill/>
          <a:ln w="1270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5363630" y="2881596"/>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5363630" y="2702699"/>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3" name="标题 1"/>
          <p:cNvSpPr txBox="1"/>
          <p:nvPr/>
        </p:nvSpPr>
        <p:spPr>
          <a:xfrm>
            <a:off x="5363630" y="2523802"/>
            <a:ext cx="1477849" cy="332993"/>
          </a:xfrm>
          <a:prstGeom prst="diamond">
            <a:avLst/>
          </a:prstGeom>
          <a:noFill/>
          <a:ln w="1270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a:off x="1623506" y="2881596"/>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5" name="标题 1"/>
          <p:cNvSpPr txBox="1"/>
          <p:nvPr/>
        </p:nvSpPr>
        <p:spPr>
          <a:xfrm>
            <a:off x="1623506" y="2702699"/>
            <a:ext cx="1477849" cy="332993"/>
          </a:xfrm>
          <a:prstGeom prst="diamond">
            <a:avLst/>
          </a:prstGeom>
          <a:noFill/>
          <a:ln w="12700" cap="sq">
            <a:gradFill>
              <a:gsLst>
                <a:gs pos="0">
                  <a:schemeClr val="accent1">
                    <a:lumMod val="60000"/>
                    <a:lumOff val="40000"/>
                    <a:alpha val="0"/>
                  </a:schemeClr>
                </a:gs>
                <a:gs pos="74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6" name="标题 1"/>
          <p:cNvSpPr txBox="1"/>
          <p:nvPr/>
        </p:nvSpPr>
        <p:spPr>
          <a:xfrm>
            <a:off x="1623506" y="2523802"/>
            <a:ext cx="1477849" cy="332993"/>
          </a:xfrm>
          <a:prstGeom prst="diamond">
            <a:avLst/>
          </a:prstGeom>
          <a:noFill/>
          <a:ln w="1270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7"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实验设计与实施</a:t>
            </a:r>
            <a:endParaRPr kumimoji="1" lang="zh-CN" altLang="en-US"/>
          </a:p>
        </p:txBody>
      </p:sp>
      <p:grpSp>
        <p:nvGrpSpPr>
          <p:cNvPr id="28" name="组合 27"/>
          <p:cNvGrpSpPr/>
          <p:nvPr/>
        </p:nvGrpSpPr>
        <p:grpSpPr>
          <a:xfrm>
            <a:off x="685961" y="330467"/>
            <a:ext cx="490273" cy="72000"/>
            <a:chOff x="685961" y="330467"/>
            <a:chExt cx="490273" cy="72000"/>
          </a:xfrm>
        </p:grpSpPr>
        <p:sp>
          <p:nvSpPr>
            <p:cNvPr id="29"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0"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1"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014730" y="3908639"/>
            <a:ext cx="2539999" cy="427141"/>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过滤常数计算</a:t>
            </a:r>
            <a:endParaRPr kumimoji="1" lang="zh-CN" altLang="en-US"/>
          </a:p>
        </p:txBody>
      </p:sp>
      <p:sp>
        <p:nvSpPr>
          <p:cNvPr id="4" name="标题 1"/>
          <p:cNvSpPr txBox="1"/>
          <p:nvPr/>
        </p:nvSpPr>
        <p:spPr>
          <a:xfrm>
            <a:off x="1073149" y="4501828"/>
            <a:ext cx="2423162" cy="1733872"/>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404040">
                    <a:alpha val="100000"/>
                  </a:srgbClr>
                </a:solidFill>
                <a:latin typeface="Source Han Sans"/>
                <a:ea typeface="Source Han Sans"/>
                <a:cs typeface="Source Han Sans"/>
              </a:rPr>
              <a:t>数字化系统计算得到的过滤常数</a:t>
            </a:r>
            <a:r>
              <a:rPr kumimoji="1" lang="en-US" altLang="zh-CN" sz="1400" dirty="0">
                <a:ln w="12700">
                  <a:noFill/>
                </a:ln>
                <a:solidFill>
                  <a:srgbClr val="404040">
                    <a:alpha val="100000"/>
                  </a:srgbClr>
                </a:solidFill>
                <a:latin typeface="Source Han Sans"/>
                <a:ea typeface="Source Han Sans"/>
                <a:cs typeface="Source Han Sans"/>
              </a:rPr>
              <a:t>(K)</a:t>
            </a:r>
            <a:r>
              <a:rPr kumimoji="1" lang="en-US" altLang="zh-CN" sz="1400" dirty="0" err="1">
                <a:ln w="12700">
                  <a:noFill/>
                </a:ln>
                <a:solidFill>
                  <a:srgbClr val="404040">
                    <a:alpha val="100000"/>
                  </a:srgbClr>
                </a:solidFill>
                <a:latin typeface="Source Han Sans"/>
                <a:ea typeface="Source Han Sans"/>
                <a:cs typeface="Source Han Sans"/>
              </a:rPr>
              <a:t>与传统方法计算结果基本一致，且精度更高</a:t>
            </a:r>
            <a:r>
              <a:rPr kumimoji="1" lang="en-US" altLang="zh-CN" sz="1400" dirty="0">
                <a:ln w="12700">
                  <a:noFill/>
                </a:ln>
                <a:solidFill>
                  <a:srgbClr val="404040">
                    <a:alpha val="100000"/>
                  </a:srgbClr>
                </a:solidFill>
                <a:latin typeface="Source Han Sans"/>
                <a:ea typeface="Source Han Sans"/>
                <a:cs typeface="Source Han Sans"/>
              </a:rPr>
              <a:t>。
</a:t>
            </a:r>
            <a:r>
              <a:rPr kumimoji="1" lang="en-US" altLang="zh-CN" sz="1400" dirty="0" err="1">
                <a:ln w="12700">
                  <a:noFill/>
                </a:ln>
                <a:solidFill>
                  <a:srgbClr val="404040">
                    <a:alpha val="100000"/>
                  </a:srgbClr>
                </a:solidFill>
                <a:latin typeface="Source Han Sans"/>
                <a:ea typeface="Source Han Sans"/>
                <a:cs typeface="Source Han Sans"/>
              </a:rPr>
              <a:t>通过改变过滤压力，得到不同压力下的过滤常数，验证了恒压过滤方程的正确性，进一步说明数字化方案的有效性</a:t>
            </a:r>
            <a:r>
              <a:rPr kumimoji="1" lang="en-US" altLang="zh-CN" sz="1400" dirty="0">
                <a:ln w="12700">
                  <a:noFill/>
                </a:ln>
                <a:solidFill>
                  <a:srgbClr val="404040">
                    <a:alpha val="100000"/>
                  </a:srgbClr>
                </a:solidFill>
                <a:latin typeface="Source Han Sans"/>
                <a:ea typeface="Source Han Sans"/>
                <a:cs typeface="Source Han Sans"/>
              </a:rPr>
              <a:t>。</a:t>
            </a:r>
            <a:endParaRPr kumimoji="1" lang="zh-CN" altLang="en-US" sz="1400" dirty="0"/>
          </a:p>
        </p:txBody>
      </p:sp>
      <p:sp>
        <p:nvSpPr>
          <p:cNvPr id="5" name="标题 1"/>
          <p:cNvSpPr txBox="1"/>
          <p:nvPr/>
        </p:nvSpPr>
        <p:spPr>
          <a:xfrm>
            <a:off x="4819650" y="3874716"/>
            <a:ext cx="2539999" cy="427141"/>
          </a:xfrm>
          <a:prstGeom prst="rect">
            <a:avLst/>
          </a:prstGeom>
          <a:noFill/>
          <a:ln>
            <a:noFill/>
          </a:ln>
        </p:spPr>
        <p:txBody>
          <a:bodyPr vert="horz" wrap="square" lIns="0" tIns="0" rIns="0" bIns="0" rtlCol="0" anchor="b"/>
          <a:lstStyle/>
          <a:p>
            <a:pPr algn="ctr">
              <a:lnSpc>
                <a:spcPct val="130000"/>
              </a:lnSpc>
            </a:pPr>
            <a:r>
              <a:rPr kumimoji="1" lang="en-US" altLang="zh-CN" sz="1600" dirty="0" err="1">
                <a:ln w="12700">
                  <a:noFill/>
                </a:ln>
                <a:solidFill>
                  <a:srgbClr val="000000">
                    <a:alpha val="100000"/>
                  </a:srgbClr>
                </a:solidFill>
                <a:latin typeface="Source Han Sans CN Bold"/>
                <a:ea typeface="Source Han Sans CN Bold"/>
                <a:cs typeface="Source Han Sans CN Bold"/>
              </a:rPr>
              <a:t>滤饼压缩性指数求取</a:t>
            </a:r>
            <a:endParaRPr kumimoji="1" lang="zh-CN" altLang="en-US" dirty="0"/>
          </a:p>
        </p:txBody>
      </p:sp>
      <p:sp>
        <p:nvSpPr>
          <p:cNvPr id="6" name="标题 1"/>
          <p:cNvSpPr txBox="1"/>
          <p:nvPr/>
        </p:nvSpPr>
        <p:spPr>
          <a:xfrm>
            <a:off x="4884420" y="4501828"/>
            <a:ext cx="2423162" cy="1733872"/>
          </a:xfrm>
          <a:prstGeom prst="rect">
            <a:avLst/>
          </a:prstGeom>
          <a:noFill/>
          <a:ln>
            <a:noFill/>
          </a:ln>
        </p:spPr>
        <p:txBody>
          <a:bodyPr vert="horz" wrap="square" lIns="0" tIns="0" rIns="0" bIns="0" rtlCol="0" anchor="t"/>
          <a:lstStyle/>
          <a:p>
            <a:pPr>
              <a:lnSpc>
                <a:spcPct val="150000"/>
              </a:lnSpc>
            </a:pPr>
            <a:r>
              <a:rPr kumimoji="1" lang="en-US" altLang="zh-CN" sz="1150" dirty="0" err="1">
                <a:ln w="12700">
                  <a:noFill/>
                </a:ln>
                <a:solidFill>
                  <a:srgbClr val="404040">
                    <a:alpha val="100000"/>
                  </a:srgbClr>
                </a:solidFill>
                <a:latin typeface="Source Han Sans"/>
                <a:ea typeface="Source Han Sans"/>
                <a:cs typeface="Source Han Sans"/>
              </a:rPr>
              <a:t>利用数字化系统计算得到的滤饼压缩性指数</a:t>
            </a:r>
            <a:r>
              <a:rPr kumimoji="1" lang="en-US" altLang="zh-CN" sz="1150" dirty="0">
                <a:ln w="12700">
                  <a:noFill/>
                </a:ln>
                <a:solidFill>
                  <a:srgbClr val="404040">
                    <a:alpha val="100000"/>
                  </a:srgbClr>
                </a:solidFill>
                <a:latin typeface="Source Han Sans"/>
                <a:ea typeface="Source Han Sans"/>
                <a:cs typeface="Source Han Sans"/>
              </a:rPr>
              <a:t>(s)</a:t>
            </a:r>
            <a:r>
              <a:rPr kumimoji="1" lang="en-US" altLang="zh-CN" sz="1150" dirty="0" err="1">
                <a:ln w="12700">
                  <a:noFill/>
                </a:ln>
                <a:solidFill>
                  <a:srgbClr val="404040">
                    <a:alpha val="100000"/>
                  </a:srgbClr>
                </a:solidFill>
                <a:latin typeface="Source Han Sans"/>
                <a:ea typeface="Source Han Sans"/>
                <a:cs typeface="Source Han Sans"/>
              </a:rPr>
              <a:t>与文献值相符，且数据波动较小，表明数字化方案在参数求取方面具有较高的准确性和稳定性</a:t>
            </a:r>
            <a:r>
              <a:rPr kumimoji="1" lang="en-US" altLang="zh-CN" sz="1150" dirty="0">
                <a:ln w="12700">
                  <a:noFill/>
                </a:ln>
                <a:solidFill>
                  <a:srgbClr val="404040">
                    <a:alpha val="100000"/>
                  </a:srgbClr>
                </a:solidFill>
                <a:latin typeface="Source Han Sans"/>
                <a:ea typeface="Source Han Sans"/>
                <a:cs typeface="Source Han Sans"/>
              </a:rPr>
              <a:t>。
</a:t>
            </a:r>
            <a:r>
              <a:rPr kumimoji="1" lang="en-US" altLang="zh-CN" sz="1150" dirty="0" err="1">
                <a:ln w="12700">
                  <a:noFill/>
                </a:ln>
                <a:solidFill>
                  <a:srgbClr val="404040">
                    <a:alpha val="100000"/>
                  </a:srgbClr>
                </a:solidFill>
                <a:latin typeface="Source Han Sans"/>
                <a:ea typeface="Source Han Sans"/>
                <a:cs typeface="Source Han Sans"/>
              </a:rPr>
              <a:t>通过对比不同压力下的实验数据，分析滤饼压缩性指数对过滤过程的影响，为实际工业应用提供理论依据</a:t>
            </a:r>
            <a:r>
              <a:rPr kumimoji="1" lang="en-US" altLang="zh-CN" sz="1150" dirty="0">
                <a:ln w="12700">
                  <a:noFill/>
                </a:ln>
                <a:solidFill>
                  <a:srgbClr val="404040">
                    <a:alpha val="100000"/>
                  </a:srgbClr>
                </a:solidFill>
                <a:latin typeface="Source Han Sans"/>
                <a:ea typeface="Source Han Sans"/>
                <a:cs typeface="Source Han Sans"/>
              </a:rPr>
              <a:t>。</a:t>
            </a:r>
            <a:endParaRPr kumimoji="1" lang="zh-CN" altLang="en-US" sz="1150" dirty="0"/>
          </a:p>
        </p:txBody>
      </p:sp>
      <p:sp>
        <p:nvSpPr>
          <p:cNvPr id="7" name="标题 1"/>
          <p:cNvSpPr txBox="1"/>
          <p:nvPr/>
        </p:nvSpPr>
        <p:spPr>
          <a:xfrm>
            <a:off x="8679451" y="3908639"/>
            <a:ext cx="2539999" cy="427141"/>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数据可视化效果</a:t>
            </a:r>
            <a:endParaRPr kumimoji="1" lang="zh-CN" altLang="en-US"/>
          </a:p>
        </p:txBody>
      </p:sp>
      <p:sp>
        <p:nvSpPr>
          <p:cNvPr id="8" name="标题 1"/>
          <p:cNvSpPr txBox="1"/>
          <p:nvPr/>
        </p:nvSpPr>
        <p:spPr>
          <a:xfrm>
            <a:off x="8737870" y="4501828"/>
            <a:ext cx="2423162" cy="1733872"/>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404040">
                    <a:alpha val="100000"/>
                  </a:srgbClr>
                </a:solidFill>
                <a:latin typeface="Source Han Sans"/>
                <a:ea typeface="Source Han Sans"/>
                <a:cs typeface="Source Han Sans"/>
              </a:rPr>
              <a:t>数字化系统生成的可视化图表清晰直观，能够准确反映实验数据的变化趋势和内在关系</a:t>
            </a:r>
            <a:r>
              <a:rPr kumimoji="1" lang="en-US" altLang="zh-CN" sz="1400" dirty="0">
                <a:ln w="12700">
                  <a:noFill/>
                </a:ln>
                <a:solidFill>
                  <a:srgbClr val="404040">
                    <a:alpha val="100000"/>
                  </a:srgbClr>
                </a:solidFill>
                <a:latin typeface="Source Han Sans"/>
                <a:ea typeface="Source Han Sans"/>
                <a:cs typeface="Source Han Sans"/>
              </a:rPr>
              <a:t>。
</a:t>
            </a:r>
            <a:r>
              <a:rPr kumimoji="1" lang="en-US" altLang="zh-CN" sz="1400" dirty="0" err="1">
                <a:ln w="12700">
                  <a:noFill/>
                </a:ln>
                <a:solidFill>
                  <a:srgbClr val="404040">
                    <a:alpha val="100000"/>
                  </a:srgbClr>
                </a:solidFill>
                <a:latin typeface="Source Han Sans"/>
                <a:ea typeface="Source Han Sans"/>
                <a:cs typeface="Source Han Sans"/>
              </a:rPr>
              <a:t>通过图表对比不同实验条件下的结果，学生可以更直观地理解恒压过滤过程的影响因素，加深对实验原理的理解</a:t>
            </a:r>
            <a:r>
              <a:rPr kumimoji="1" lang="en-US" altLang="zh-CN" sz="1400" dirty="0">
                <a:ln w="12700">
                  <a:noFill/>
                </a:ln>
                <a:solidFill>
                  <a:srgbClr val="404040">
                    <a:alpha val="100000"/>
                  </a:srgbClr>
                </a:solidFill>
                <a:latin typeface="Source Han Sans"/>
                <a:ea typeface="Source Han Sans"/>
                <a:cs typeface="Source Han Sans"/>
              </a:rPr>
              <a:t>。</a:t>
            </a:r>
            <a:endParaRPr kumimoji="1" lang="zh-CN" altLang="en-US" sz="1400" dirty="0"/>
          </a:p>
        </p:txBody>
      </p:sp>
      <p:sp>
        <p:nvSpPr>
          <p:cNvPr id="9" name="标题 1"/>
          <p:cNvSpPr txBox="1"/>
          <p:nvPr/>
        </p:nvSpPr>
        <p:spPr>
          <a:xfrm>
            <a:off x="1949965" y="32471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a:off x="1749105" y="21013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gs>
              <a:gs pos="100000">
                <a:schemeClr val="accent1">
                  <a:lumMod val="60000"/>
                  <a:lumOff val="40000"/>
                  <a:alpha val="100000"/>
                </a:schemeClr>
              </a:gs>
            </a:gsLst>
            <a:lin ang="162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1" name="标题 1"/>
          <p:cNvSpPr txBox="1"/>
          <p:nvPr/>
        </p:nvSpPr>
        <p:spPr>
          <a:xfrm>
            <a:off x="2005645" y="23394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a:off x="2043749" y="2448608"/>
            <a:ext cx="481961" cy="279527"/>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AD84C6">
                    <a:alpha val="100000"/>
                  </a:srgbClr>
                </a:solidFill>
                <a:latin typeface="OPPOSans H"/>
                <a:ea typeface="OPPOSans H"/>
                <a:cs typeface="OPPOSans H"/>
              </a:rPr>
              <a:t>01</a:t>
            </a:r>
            <a:endParaRPr kumimoji="1" lang="zh-CN" altLang="en-US"/>
          </a:p>
        </p:txBody>
      </p:sp>
      <p:sp>
        <p:nvSpPr>
          <p:cNvPr id="13" name="标题 1"/>
          <p:cNvSpPr txBox="1"/>
          <p:nvPr/>
        </p:nvSpPr>
        <p:spPr>
          <a:xfrm>
            <a:off x="9614686" y="32471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a:off x="9413826" y="21013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gs>
              <a:gs pos="100000">
                <a:schemeClr val="accent1">
                  <a:lumMod val="60000"/>
                  <a:lumOff val="40000"/>
                  <a:alpha val="10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9670366" y="23140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a:off x="9708470" y="2448608"/>
            <a:ext cx="481961" cy="279527"/>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AD84C6">
                    <a:alpha val="100000"/>
                  </a:srgbClr>
                </a:solidFill>
                <a:latin typeface="OPPOSans H"/>
                <a:ea typeface="OPPOSans H"/>
                <a:cs typeface="OPPOSans H"/>
              </a:rPr>
              <a:t>03</a:t>
            </a:r>
            <a:endParaRPr kumimoji="1" lang="zh-CN" altLang="en-US"/>
          </a:p>
        </p:txBody>
      </p:sp>
      <p:sp>
        <p:nvSpPr>
          <p:cNvPr id="17" name="标题 1"/>
          <p:cNvSpPr txBox="1"/>
          <p:nvPr/>
        </p:nvSpPr>
        <p:spPr>
          <a:xfrm>
            <a:off x="5761236" y="32471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a:off x="5554024" y="2098424"/>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2">
                  <a:alpha val="100000"/>
                </a:schemeClr>
              </a:gs>
              <a:gs pos="100000">
                <a:schemeClr val="accent2">
                  <a:lumMod val="60000"/>
                  <a:lumOff val="40000"/>
                  <a:alpha val="100000"/>
                </a:schemeClr>
              </a:gs>
            </a:gsLst>
            <a:lin ang="16200000" scaled="0"/>
          </a:gradFill>
          <a:ln cap="sq">
            <a:noFill/>
            <a:prstDash val="solid"/>
            <a:miter/>
          </a:ln>
          <a:effectLst/>
        </p:spPr>
        <p:txBody>
          <a:bodyPr vert="horz" wrap="square" lIns="45720" tIns="22860" rIns="45720" bIns="22860" rtlCol="0" anchor="ctr"/>
          <a:lstStyle/>
          <a:p>
            <a:pPr algn="ctr">
              <a:lnSpc>
                <a:spcPct val="100000"/>
              </a:lnSpc>
            </a:pPr>
            <a:endParaRPr kumimoji="1" lang="zh-CN" altLang="en-US"/>
          </a:p>
        </p:txBody>
      </p:sp>
      <p:sp>
        <p:nvSpPr>
          <p:cNvPr id="19" name="标题 1"/>
          <p:cNvSpPr txBox="1"/>
          <p:nvPr/>
        </p:nvSpPr>
        <p:spPr>
          <a:xfrm>
            <a:off x="5816916" y="23394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chemeClr val="bg1"/>
          </a:solidFill>
          <a:ln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a:off x="5855020" y="2474008"/>
            <a:ext cx="481961" cy="279527"/>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8784C7">
                    <a:alpha val="100000"/>
                  </a:srgbClr>
                </a:solidFill>
                <a:latin typeface="OPPOSans H"/>
                <a:ea typeface="OPPOSans H"/>
                <a:cs typeface="OPPOSans H"/>
              </a:rPr>
              <a:t>02</a:t>
            </a:r>
            <a:endParaRPr kumimoji="1" lang="zh-CN" altLang="en-US"/>
          </a:p>
        </p:txBody>
      </p:sp>
      <p:cxnSp>
        <p:nvCxnSpPr>
          <p:cNvPr id="21" name="标题 1"/>
          <p:cNvCxnSpPr/>
          <p:nvPr/>
        </p:nvCxnSpPr>
        <p:spPr>
          <a:xfrm>
            <a:off x="673100" y="3674744"/>
            <a:ext cx="10845800" cy="0"/>
          </a:xfrm>
          <a:prstGeom prst="straightConnector1">
            <a:avLst/>
          </a:prstGeom>
          <a:noFill/>
          <a:ln w="6350" cap="sq">
            <a:solidFill>
              <a:schemeClr val="tx1">
                <a:lumMod val="75000"/>
                <a:lumOff val="25000"/>
              </a:schemeClr>
            </a:solidFill>
            <a:miter/>
            <a:tailEnd type="none"/>
          </a:ln>
        </p:spPr>
      </p:cxnSp>
      <p:sp>
        <p:nvSpPr>
          <p:cNvPr id="22" name="标题 1"/>
          <p:cNvSpPr txBox="1"/>
          <p:nvPr/>
        </p:nvSpPr>
        <p:spPr>
          <a:xfrm flipV="1">
            <a:off x="2208530" y="3598544"/>
            <a:ext cx="152400" cy="1524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23" name="标题 1"/>
          <p:cNvSpPr txBox="1"/>
          <p:nvPr/>
        </p:nvSpPr>
        <p:spPr>
          <a:xfrm flipV="1">
            <a:off x="6019801" y="3598544"/>
            <a:ext cx="152400" cy="152400"/>
          </a:xfrm>
          <a:prstGeom prst="ellipse">
            <a:avLst/>
          </a:prstGeom>
          <a:solidFill>
            <a:schemeClr val="accent2"/>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flipV="1">
            <a:off x="9873251" y="3598544"/>
            <a:ext cx="152400" cy="1524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25" name="标题 1"/>
          <p:cNvSpPr txBox="1"/>
          <p:nvPr/>
        </p:nvSpPr>
        <p:spPr>
          <a:xfrm>
            <a:off x="3523093" y="2470011"/>
            <a:ext cx="1030084" cy="510360"/>
          </a:xfrm>
          <a:prstGeom prst="rightArrow">
            <a:avLst>
              <a:gd name="adj1" fmla="val 53836"/>
              <a:gd name="adj2" fmla="val 49472"/>
            </a:avLst>
          </a:prstGeom>
          <a:solidFill>
            <a:schemeClr val="accent1">
              <a:lumMod val="20000"/>
              <a:lumOff val="80000"/>
            </a:schemeClr>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26" name="标题 1"/>
          <p:cNvSpPr txBox="1"/>
          <p:nvPr/>
        </p:nvSpPr>
        <p:spPr>
          <a:xfrm>
            <a:off x="7377187" y="2442242"/>
            <a:ext cx="1030084" cy="510360"/>
          </a:xfrm>
          <a:prstGeom prst="rightArrow">
            <a:avLst>
              <a:gd name="adj1" fmla="val 53836"/>
              <a:gd name="adj2" fmla="val 49472"/>
            </a:avLst>
          </a:prstGeom>
          <a:solidFill>
            <a:schemeClr val="accent1">
              <a:lumMod val="20000"/>
              <a:lumOff val="80000"/>
            </a:schemeClr>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27"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实验结果分析</a:t>
            </a:r>
            <a:endParaRPr kumimoji="1" lang="zh-CN" altLang="en-US"/>
          </a:p>
        </p:txBody>
      </p:sp>
      <p:grpSp>
        <p:nvGrpSpPr>
          <p:cNvPr id="28" name="组合 27"/>
          <p:cNvGrpSpPr/>
          <p:nvPr/>
        </p:nvGrpSpPr>
        <p:grpSpPr>
          <a:xfrm>
            <a:off x="685961" y="330467"/>
            <a:ext cx="490273" cy="72000"/>
            <a:chOff x="685961" y="330467"/>
            <a:chExt cx="490273" cy="72000"/>
          </a:xfrm>
        </p:grpSpPr>
        <p:sp>
          <p:nvSpPr>
            <p:cNvPr id="29"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0"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1"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178807" y="1675596"/>
            <a:ext cx="8280400" cy="2293318"/>
          </a:xfrm>
          <a:prstGeom prst="ellipse">
            <a:avLst/>
          </a:prstGeom>
          <a:gradFill>
            <a:gsLst>
              <a:gs pos="0">
                <a:schemeClr val="accent1">
                  <a:alpha val="0"/>
                </a:schemeClr>
              </a:gs>
              <a:gs pos="36900">
                <a:schemeClr val="accent1">
                  <a:alpha val="0"/>
                </a:schemeClr>
              </a:gs>
              <a:gs pos="100000">
                <a:schemeClr val="accent1">
                  <a:alpha val="7000"/>
                </a:schemeClr>
              </a:gs>
            </a:gsLst>
            <a:lin ang="5400000" scaled="0"/>
          </a:gradFill>
          <a:ln w="15875" cap="sq">
            <a:gradFill>
              <a:gsLst>
                <a:gs pos="25000">
                  <a:schemeClr val="accent1">
                    <a:alpha val="0"/>
                  </a:schemeClr>
                </a:gs>
                <a:gs pos="100000">
                  <a:schemeClr val="accent1">
                    <a:alpha val="24000"/>
                  </a:schemeClr>
                </a:gs>
              </a:gsLst>
              <a:lin ang="5400000" scaled="0"/>
            </a:gradFill>
            <a:miter/>
          </a:ln>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3233155" y="1603478"/>
            <a:ext cx="5725690" cy="1778965"/>
          </a:xfrm>
          <a:prstGeom prst="ellipse">
            <a:avLst/>
          </a:prstGeom>
          <a:gradFill>
            <a:gsLst>
              <a:gs pos="53000">
                <a:schemeClr val="accent1">
                  <a:alpha val="0"/>
                </a:schemeClr>
              </a:gs>
              <a:gs pos="100000">
                <a:schemeClr val="accent1">
                  <a:alpha val="34000"/>
                </a:schemeClr>
              </a:gs>
            </a:gsLst>
            <a:lin ang="5400000" scaled="0"/>
          </a:gradFill>
          <a:ln w="6350" cap="sq">
            <a:noFill/>
            <a:miter/>
          </a:ln>
          <a:effectLst/>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a:off x="3492759" y="1681858"/>
            <a:ext cx="5206483" cy="1441974"/>
          </a:xfrm>
          <a:prstGeom prst="ellipse">
            <a:avLst/>
          </a:prstGeom>
          <a:noFill/>
          <a:ln w="15875" cap="sq">
            <a:gradFill>
              <a:gsLst>
                <a:gs pos="0">
                  <a:schemeClr val="accent1">
                    <a:alpha val="0"/>
                  </a:schemeClr>
                </a:gs>
                <a:gs pos="100000">
                  <a:schemeClr val="accent1"/>
                </a:gs>
              </a:gsLst>
              <a:lin ang="5400000" scaled="0"/>
            </a:gradFill>
            <a:miter/>
          </a:ln>
          <a:effectLst/>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3492759" y="2142312"/>
            <a:ext cx="5206483" cy="1441974"/>
          </a:xfrm>
          <a:prstGeom prst="ellipse">
            <a:avLst/>
          </a:prstGeom>
          <a:noFill/>
          <a:ln w="15875" cap="sq">
            <a:gradFill>
              <a:gsLst>
                <a:gs pos="0">
                  <a:schemeClr val="accent1">
                    <a:alpha val="0"/>
                  </a:schemeClr>
                </a:gs>
                <a:gs pos="100000">
                  <a:schemeClr val="accent1"/>
                </a:gs>
              </a:gsLst>
              <a:lin ang="5400000" scaled="0"/>
            </a:gradFill>
            <a:miter/>
          </a:ln>
          <a:effectLst/>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a:off x="4222414" y="1867660"/>
            <a:ext cx="3747173" cy="1086786"/>
          </a:xfrm>
          <a:prstGeom prst="ellipse">
            <a:avLst/>
          </a:prstGeom>
          <a:gradFill>
            <a:gsLst>
              <a:gs pos="30000">
                <a:schemeClr val="accent1">
                  <a:alpha val="0"/>
                </a:schemeClr>
              </a:gs>
              <a:gs pos="100000">
                <a:schemeClr val="accent1">
                  <a:alpha val="53000"/>
                </a:schemeClr>
              </a:gs>
            </a:gsLst>
            <a:lin ang="5400000" scaled="0"/>
          </a:gradFill>
          <a:ln w="15875" cap="sq">
            <a:noFill/>
            <a:miter/>
          </a:ln>
          <a:effectLst/>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a:off x="4353099" y="1275149"/>
            <a:ext cx="3371121" cy="1805681"/>
          </a:xfrm>
          <a:custGeom>
            <a:avLst/>
            <a:gdLst>
              <a:gd name="connsiteX0" fmla="*/ 693027 w 1386054"/>
              <a:gd name="connsiteY0" fmla="*/ 0 h 792903"/>
              <a:gd name="connsiteX1" fmla="*/ 1386054 w 1386054"/>
              <a:gd name="connsiteY1" fmla="*/ 693027 h 792903"/>
              <a:gd name="connsiteX2" fmla="*/ 1383909 w 1386054"/>
              <a:gd name="connsiteY2" fmla="*/ 714303 h 792903"/>
              <a:gd name="connsiteX3" fmla="*/ 1182425 w 1386054"/>
              <a:gd name="connsiteY3" fmla="*/ 755596 h 792903"/>
              <a:gd name="connsiteX4" fmla="*/ 693027 w 1386054"/>
              <a:gd name="connsiteY4" fmla="*/ 792903 h 792903"/>
              <a:gd name="connsiteX5" fmla="*/ 203629 w 1386054"/>
              <a:gd name="connsiteY5" fmla="*/ 755596 h 792903"/>
              <a:gd name="connsiteX6" fmla="*/ 2145 w 1386054"/>
              <a:gd name="connsiteY6" fmla="*/ 714303 h 792903"/>
              <a:gd name="connsiteX7" fmla="*/ 0 w 1386054"/>
              <a:gd name="connsiteY7" fmla="*/ 693027 h 792903"/>
              <a:gd name="connsiteX8" fmla="*/ 693027 w 1386054"/>
              <a:gd name="connsiteY8" fmla="*/ 0 h 792903"/>
              <a:gd name="connsiteX0-1" fmla="*/ 693027 w 1386054"/>
              <a:gd name="connsiteY0-2" fmla="*/ 0 h 812940"/>
              <a:gd name="connsiteX1-3" fmla="*/ 1386054 w 1386054"/>
              <a:gd name="connsiteY1-4" fmla="*/ 693027 h 812940"/>
              <a:gd name="connsiteX2-5" fmla="*/ 1383909 w 1386054"/>
              <a:gd name="connsiteY2-6" fmla="*/ 714303 h 812940"/>
              <a:gd name="connsiteX3-7" fmla="*/ 1182425 w 1386054"/>
              <a:gd name="connsiteY3-8" fmla="*/ 755596 h 812940"/>
              <a:gd name="connsiteX4-9" fmla="*/ 693027 w 1386054"/>
              <a:gd name="connsiteY4-10" fmla="*/ 812940 h 812940"/>
              <a:gd name="connsiteX5-11" fmla="*/ 203629 w 1386054"/>
              <a:gd name="connsiteY5-12" fmla="*/ 755596 h 812940"/>
              <a:gd name="connsiteX6-13" fmla="*/ 2145 w 1386054"/>
              <a:gd name="connsiteY6-14" fmla="*/ 714303 h 812940"/>
              <a:gd name="connsiteX7-15" fmla="*/ 0 w 1386054"/>
              <a:gd name="connsiteY7-16" fmla="*/ 693027 h 812940"/>
              <a:gd name="connsiteX8-17" fmla="*/ 693027 w 1386054"/>
              <a:gd name="connsiteY8-18" fmla="*/ 0 h 812940"/>
              <a:gd name="connsiteX0-19" fmla="*/ 693027 w 1386054"/>
              <a:gd name="connsiteY0-20" fmla="*/ 0 h 812940"/>
              <a:gd name="connsiteX1-21" fmla="*/ 1386054 w 1386054"/>
              <a:gd name="connsiteY1-22" fmla="*/ 693027 h 812940"/>
              <a:gd name="connsiteX2-23" fmla="*/ 1383909 w 1386054"/>
              <a:gd name="connsiteY2-24" fmla="*/ 714303 h 812940"/>
              <a:gd name="connsiteX3-25" fmla="*/ 1182425 w 1386054"/>
              <a:gd name="connsiteY3-26" fmla="*/ 755596 h 812940"/>
              <a:gd name="connsiteX4-27" fmla="*/ 693027 w 1386054"/>
              <a:gd name="connsiteY4-28" fmla="*/ 812940 h 812940"/>
              <a:gd name="connsiteX5-29" fmla="*/ 203629 w 1386054"/>
              <a:gd name="connsiteY5-30" fmla="*/ 755596 h 812940"/>
              <a:gd name="connsiteX6-31" fmla="*/ 2145 w 1386054"/>
              <a:gd name="connsiteY6-32" fmla="*/ 714303 h 812940"/>
              <a:gd name="connsiteX7-33" fmla="*/ 0 w 1386054"/>
              <a:gd name="connsiteY7-34" fmla="*/ 693027 h 812940"/>
              <a:gd name="connsiteX8-35" fmla="*/ 693027 w 1386054"/>
              <a:gd name="connsiteY8-36" fmla="*/ 0 h 812940"/>
              <a:gd name="connsiteX0-37" fmla="*/ 693027 w 1386054"/>
              <a:gd name="connsiteY0-38" fmla="*/ 0 h 812940"/>
              <a:gd name="connsiteX1-39" fmla="*/ 1386054 w 1386054"/>
              <a:gd name="connsiteY1-40" fmla="*/ 693027 h 812940"/>
              <a:gd name="connsiteX2-41" fmla="*/ 1383909 w 1386054"/>
              <a:gd name="connsiteY2-42" fmla="*/ 714303 h 812940"/>
              <a:gd name="connsiteX3-43" fmla="*/ 1182425 w 1386054"/>
              <a:gd name="connsiteY3-44" fmla="*/ 755596 h 812940"/>
              <a:gd name="connsiteX4-45" fmla="*/ 693027 w 1386054"/>
              <a:gd name="connsiteY4-46" fmla="*/ 812940 h 812940"/>
              <a:gd name="connsiteX5-47" fmla="*/ 203629 w 1386054"/>
              <a:gd name="connsiteY5-48" fmla="*/ 755596 h 812940"/>
              <a:gd name="connsiteX6-49" fmla="*/ 2145 w 1386054"/>
              <a:gd name="connsiteY6-50" fmla="*/ 714303 h 812940"/>
              <a:gd name="connsiteX7-51" fmla="*/ 0 w 1386054"/>
              <a:gd name="connsiteY7-52" fmla="*/ 693027 h 812940"/>
              <a:gd name="connsiteX8-53" fmla="*/ 693027 w 1386054"/>
              <a:gd name="connsiteY8-54" fmla="*/ 0 h 812940"/>
              <a:gd name="connsiteX0-55" fmla="*/ 693027 w 1386054"/>
              <a:gd name="connsiteY0-56" fmla="*/ 0 h 812940"/>
              <a:gd name="connsiteX1-57" fmla="*/ 1386054 w 1386054"/>
              <a:gd name="connsiteY1-58" fmla="*/ 693027 h 812940"/>
              <a:gd name="connsiteX2-59" fmla="*/ 1383909 w 1386054"/>
              <a:gd name="connsiteY2-60" fmla="*/ 714303 h 812940"/>
              <a:gd name="connsiteX3-61" fmla="*/ 1182425 w 1386054"/>
              <a:gd name="connsiteY3-62" fmla="*/ 755596 h 812940"/>
              <a:gd name="connsiteX4-63" fmla="*/ 693027 w 1386054"/>
              <a:gd name="connsiteY4-64" fmla="*/ 812940 h 812940"/>
              <a:gd name="connsiteX5-65" fmla="*/ 203629 w 1386054"/>
              <a:gd name="connsiteY5-66" fmla="*/ 755596 h 812940"/>
              <a:gd name="connsiteX6-67" fmla="*/ 2145 w 1386054"/>
              <a:gd name="connsiteY6-68" fmla="*/ 714303 h 812940"/>
              <a:gd name="connsiteX7-69" fmla="*/ 0 w 1386054"/>
              <a:gd name="connsiteY7-70" fmla="*/ 693027 h 812940"/>
              <a:gd name="connsiteX8-71" fmla="*/ 693027 w 1386054"/>
              <a:gd name="connsiteY8-72" fmla="*/ 0 h 812940"/>
              <a:gd name="connsiteX0-73" fmla="*/ 693027 w 1386054"/>
              <a:gd name="connsiteY0-74" fmla="*/ 0 h 812972"/>
              <a:gd name="connsiteX1-75" fmla="*/ 1386054 w 1386054"/>
              <a:gd name="connsiteY1-76" fmla="*/ 693027 h 812972"/>
              <a:gd name="connsiteX2-77" fmla="*/ 1383909 w 1386054"/>
              <a:gd name="connsiteY2-78" fmla="*/ 714303 h 812972"/>
              <a:gd name="connsiteX3-79" fmla="*/ 1182425 w 1386054"/>
              <a:gd name="connsiteY3-80" fmla="*/ 755596 h 812972"/>
              <a:gd name="connsiteX4-81" fmla="*/ 693027 w 1386054"/>
              <a:gd name="connsiteY4-82" fmla="*/ 812940 h 812972"/>
              <a:gd name="connsiteX5-83" fmla="*/ 203629 w 1386054"/>
              <a:gd name="connsiteY5-84" fmla="*/ 761321 h 812972"/>
              <a:gd name="connsiteX6-85" fmla="*/ 2145 w 1386054"/>
              <a:gd name="connsiteY6-86" fmla="*/ 714303 h 812972"/>
              <a:gd name="connsiteX7-87" fmla="*/ 0 w 1386054"/>
              <a:gd name="connsiteY7-88" fmla="*/ 693027 h 812972"/>
              <a:gd name="connsiteX8-89" fmla="*/ 693027 w 1386054"/>
              <a:gd name="connsiteY8-90" fmla="*/ 0 h 812972"/>
              <a:gd name="connsiteX0-91" fmla="*/ 693027 w 1386054"/>
              <a:gd name="connsiteY0-92" fmla="*/ 0 h 812972"/>
              <a:gd name="connsiteX1-93" fmla="*/ 1386054 w 1386054"/>
              <a:gd name="connsiteY1-94" fmla="*/ 693027 h 812972"/>
              <a:gd name="connsiteX2-95" fmla="*/ 1383909 w 1386054"/>
              <a:gd name="connsiteY2-96" fmla="*/ 714303 h 812972"/>
              <a:gd name="connsiteX3-97" fmla="*/ 1182425 w 1386054"/>
              <a:gd name="connsiteY3-98" fmla="*/ 755596 h 812972"/>
              <a:gd name="connsiteX4-99" fmla="*/ 693027 w 1386054"/>
              <a:gd name="connsiteY4-100" fmla="*/ 812940 h 812972"/>
              <a:gd name="connsiteX5-101" fmla="*/ 203629 w 1386054"/>
              <a:gd name="connsiteY5-102" fmla="*/ 761321 h 812972"/>
              <a:gd name="connsiteX6-103" fmla="*/ 2145 w 1386054"/>
              <a:gd name="connsiteY6-104" fmla="*/ 714303 h 812972"/>
              <a:gd name="connsiteX7-105" fmla="*/ 0 w 1386054"/>
              <a:gd name="connsiteY7-106" fmla="*/ 693027 h 812972"/>
              <a:gd name="connsiteX8-107" fmla="*/ 693027 w 1386054"/>
              <a:gd name="connsiteY8-108" fmla="*/ 0 h 812972"/>
              <a:gd name="connsiteX0-109" fmla="*/ 693027 w 1386054"/>
              <a:gd name="connsiteY0-110" fmla="*/ 0 h 812972"/>
              <a:gd name="connsiteX1-111" fmla="*/ 1386054 w 1386054"/>
              <a:gd name="connsiteY1-112" fmla="*/ 693027 h 812972"/>
              <a:gd name="connsiteX2-113" fmla="*/ 1383909 w 1386054"/>
              <a:gd name="connsiteY2-114" fmla="*/ 714303 h 812972"/>
              <a:gd name="connsiteX3-115" fmla="*/ 1182425 w 1386054"/>
              <a:gd name="connsiteY3-116" fmla="*/ 755596 h 812972"/>
              <a:gd name="connsiteX4-117" fmla="*/ 693027 w 1386054"/>
              <a:gd name="connsiteY4-118" fmla="*/ 812940 h 812972"/>
              <a:gd name="connsiteX5-119" fmla="*/ 203629 w 1386054"/>
              <a:gd name="connsiteY5-120" fmla="*/ 761321 h 812972"/>
              <a:gd name="connsiteX6-121" fmla="*/ 2145 w 1386054"/>
              <a:gd name="connsiteY6-122" fmla="*/ 714303 h 812972"/>
              <a:gd name="connsiteX7-123" fmla="*/ 0 w 1386054"/>
              <a:gd name="connsiteY7-124" fmla="*/ 693027 h 812972"/>
              <a:gd name="connsiteX8-125" fmla="*/ 693027 w 1386054"/>
              <a:gd name="connsiteY8-126" fmla="*/ 0 h 812972"/>
              <a:gd name="connsiteX0-127" fmla="*/ 693027 w 1386054"/>
              <a:gd name="connsiteY0-128" fmla="*/ 0 h 812972"/>
              <a:gd name="connsiteX1-129" fmla="*/ 1386054 w 1386054"/>
              <a:gd name="connsiteY1-130" fmla="*/ 693027 h 812972"/>
              <a:gd name="connsiteX2-131" fmla="*/ 1383909 w 1386054"/>
              <a:gd name="connsiteY2-132" fmla="*/ 714303 h 812972"/>
              <a:gd name="connsiteX3-133" fmla="*/ 1182425 w 1386054"/>
              <a:gd name="connsiteY3-134" fmla="*/ 755596 h 812972"/>
              <a:gd name="connsiteX4-135" fmla="*/ 693027 w 1386054"/>
              <a:gd name="connsiteY4-136" fmla="*/ 812940 h 812972"/>
              <a:gd name="connsiteX5-137" fmla="*/ 203629 w 1386054"/>
              <a:gd name="connsiteY5-138" fmla="*/ 761321 h 812972"/>
              <a:gd name="connsiteX6-139" fmla="*/ 2145 w 1386054"/>
              <a:gd name="connsiteY6-140" fmla="*/ 714303 h 812972"/>
              <a:gd name="connsiteX7-141" fmla="*/ 0 w 1386054"/>
              <a:gd name="connsiteY7-142" fmla="*/ 693027 h 812972"/>
              <a:gd name="connsiteX8-143" fmla="*/ 693027 w 1386054"/>
              <a:gd name="connsiteY8-144" fmla="*/ 0 h 812972"/>
              <a:gd name="connsiteX0-145" fmla="*/ 693027 w 1386054"/>
              <a:gd name="connsiteY0-146" fmla="*/ 0 h 813009"/>
              <a:gd name="connsiteX1-147" fmla="*/ 1386054 w 1386054"/>
              <a:gd name="connsiteY1-148" fmla="*/ 693027 h 813009"/>
              <a:gd name="connsiteX2-149" fmla="*/ 1383909 w 1386054"/>
              <a:gd name="connsiteY2-150" fmla="*/ 714303 h 813009"/>
              <a:gd name="connsiteX3-151" fmla="*/ 1182425 w 1386054"/>
              <a:gd name="connsiteY3-152" fmla="*/ 767046 h 813009"/>
              <a:gd name="connsiteX4-153" fmla="*/ 693027 w 1386054"/>
              <a:gd name="connsiteY4-154" fmla="*/ 812940 h 813009"/>
              <a:gd name="connsiteX5-155" fmla="*/ 203629 w 1386054"/>
              <a:gd name="connsiteY5-156" fmla="*/ 761321 h 813009"/>
              <a:gd name="connsiteX6-157" fmla="*/ 2145 w 1386054"/>
              <a:gd name="connsiteY6-158" fmla="*/ 714303 h 813009"/>
              <a:gd name="connsiteX7-159" fmla="*/ 0 w 1386054"/>
              <a:gd name="connsiteY7-160" fmla="*/ 693027 h 813009"/>
              <a:gd name="connsiteX8-161" fmla="*/ 693027 w 1386054"/>
              <a:gd name="connsiteY8-162" fmla="*/ 0 h 813009"/>
              <a:gd name="connsiteX0-163" fmla="*/ 693027 w 1386054"/>
              <a:gd name="connsiteY0-164" fmla="*/ 0 h 813009"/>
              <a:gd name="connsiteX1-165" fmla="*/ 1386054 w 1386054"/>
              <a:gd name="connsiteY1-166" fmla="*/ 693027 h 813009"/>
              <a:gd name="connsiteX2-167" fmla="*/ 1383909 w 1386054"/>
              <a:gd name="connsiteY2-168" fmla="*/ 714303 h 813009"/>
              <a:gd name="connsiteX3-169" fmla="*/ 1182425 w 1386054"/>
              <a:gd name="connsiteY3-170" fmla="*/ 767046 h 813009"/>
              <a:gd name="connsiteX4-171" fmla="*/ 693027 w 1386054"/>
              <a:gd name="connsiteY4-172" fmla="*/ 812940 h 813009"/>
              <a:gd name="connsiteX5-173" fmla="*/ 203629 w 1386054"/>
              <a:gd name="connsiteY5-174" fmla="*/ 761321 h 813009"/>
              <a:gd name="connsiteX6-175" fmla="*/ 2145 w 1386054"/>
              <a:gd name="connsiteY6-176" fmla="*/ 714303 h 813009"/>
              <a:gd name="connsiteX7-177" fmla="*/ 0 w 1386054"/>
              <a:gd name="connsiteY7-178" fmla="*/ 693027 h 813009"/>
              <a:gd name="connsiteX8-179" fmla="*/ 693027 w 1386054"/>
              <a:gd name="connsiteY8-180" fmla="*/ 0 h 813009"/>
              <a:gd name="connsiteX0-181" fmla="*/ 693027 w 1386054"/>
              <a:gd name="connsiteY0-182" fmla="*/ 0 h 812977"/>
              <a:gd name="connsiteX1-183" fmla="*/ 1386054 w 1386054"/>
              <a:gd name="connsiteY1-184" fmla="*/ 693027 h 812977"/>
              <a:gd name="connsiteX2-185" fmla="*/ 1383909 w 1386054"/>
              <a:gd name="connsiteY2-186" fmla="*/ 714303 h 812977"/>
              <a:gd name="connsiteX3-187" fmla="*/ 1182425 w 1386054"/>
              <a:gd name="connsiteY3-188" fmla="*/ 767046 h 812977"/>
              <a:gd name="connsiteX4-189" fmla="*/ 693027 w 1386054"/>
              <a:gd name="connsiteY4-190" fmla="*/ 812940 h 812977"/>
              <a:gd name="connsiteX5-191" fmla="*/ 203629 w 1386054"/>
              <a:gd name="connsiteY5-192" fmla="*/ 761321 h 812977"/>
              <a:gd name="connsiteX6-193" fmla="*/ 2145 w 1386054"/>
              <a:gd name="connsiteY6-194" fmla="*/ 714303 h 812977"/>
              <a:gd name="connsiteX7-195" fmla="*/ 0 w 1386054"/>
              <a:gd name="connsiteY7-196" fmla="*/ 693027 h 812977"/>
              <a:gd name="connsiteX8-197" fmla="*/ 693027 w 1386054"/>
              <a:gd name="connsiteY8-198" fmla="*/ 0 h 812977"/>
              <a:gd name="connsiteX0-199" fmla="*/ 693027 w 1386054"/>
              <a:gd name="connsiteY0-200" fmla="*/ 0 h 812949"/>
              <a:gd name="connsiteX1-201" fmla="*/ 1386054 w 1386054"/>
              <a:gd name="connsiteY1-202" fmla="*/ 693027 h 812949"/>
              <a:gd name="connsiteX2-203" fmla="*/ 1383909 w 1386054"/>
              <a:gd name="connsiteY2-204" fmla="*/ 714303 h 812949"/>
              <a:gd name="connsiteX3-205" fmla="*/ 1182425 w 1386054"/>
              <a:gd name="connsiteY3-206" fmla="*/ 767046 h 812949"/>
              <a:gd name="connsiteX4-207" fmla="*/ 693027 w 1386054"/>
              <a:gd name="connsiteY4-208" fmla="*/ 812940 h 812949"/>
              <a:gd name="connsiteX5-209" fmla="*/ 203629 w 1386054"/>
              <a:gd name="connsiteY5-210" fmla="*/ 764184 h 812949"/>
              <a:gd name="connsiteX6-211" fmla="*/ 2145 w 1386054"/>
              <a:gd name="connsiteY6-212" fmla="*/ 714303 h 812949"/>
              <a:gd name="connsiteX7-213" fmla="*/ 0 w 1386054"/>
              <a:gd name="connsiteY7-214" fmla="*/ 693027 h 812949"/>
              <a:gd name="connsiteX8-215" fmla="*/ 693027 w 1386054"/>
              <a:gd name="connsiteY8-216" fmla="*/ 0 h 812949"/>
              <a:gd name="connsiteX0-217" fmla="*/ 693027 w 1386054"/>
              <a:gd name="connsiteY0-218" fmla="*/ 0 h 812949"/>
              <a:gd name="connsiteX1-219" fmla="*/ 1386054 w 1386054"/>
              <a:gd name="connsiteY1-220" fmla="*/ 693027 h 812949"/>
              <a:gd name="connsiteX2-221" fmla="*/ 1383909 w 1386054"/>
              <a:gd name="connsiteY2-222" fmla="*/ 714303 h 812949"/>
              <a:gd name="connsiteX3-223" fmla="*/ 1182425 w 1386054"/>
              <a:gd name="connsiteY3-224" fmla="*/ 767046 h 812949"/>
              <a:gd name="connsiteX4-225" fmla="*/ 693027 w 1386054"/>
              <a:gd name="connsiteY4-226" fmla="*/ 812940 h 812949"/>
              <a:gd name="connsiteX5-227" fmla="*/ 203629 w 1386054"/>
              <a:gd name="connsiteY5-228" fmla="*/ 764184 h 812949"/>
              <a:gd name="connsiteX6-229" fmla="*/ 2145 w 1386054"/>
              <a:gd name="connsiteY6-230" fmla="*/ 714303 h 812949"/>
              <a:gd name="connsiteX7-231" fmla="*/ 0 w 1386054"/>
              <a:gd name="connsiteY7-232" fmla="*/ 693027 h 812949"/>
              <a:gd name="connsiteX8-233" fmla="*/ 693027 w 1386054"/>
              <a:gd name="connsiteY8-234" fmla="*/ 0 h 812949"/>
            </a:gdLst>
            <a:ahLst/>
            <a:cxnLst/>
            <a:rect l="l" t="t" r="r" b="b"/>
            <a:pathLst>
              <a:path w="1386054" h="812949">
                <a:moveTo>
                  <a:pt x="693027" y="0"/>
                </a:moveTo>
                <a:cubicBezTo>
                  <a:pt x="1075775" y="0"/>
                  <a:pt x="1386054" y="310279"/>
                  <a:pt x="1386054" y="693027"/>
                </a:cubicBezTo>
                <a:lnTo>
                  <a:pt x="1383909" y="714303"/>
                </a:lnTo>
                <a:cubicBezTo>
                  <a:pt x="1310557" y="733792"/>
                  <a:pt x="1249586" y="753282"/>
                  <a:pt x="1182425" y="767046"/>
                </a:cubicBezTo>
                <a:cubicBezTo>
                  <a:pt x="1026109" y="796794"/>
                  <a:pt x="856160" y="813417"/>
                  <a:pt x="693027" y="812940"/>
                </a:cubicBezTo>
                <a:cubicBezTo>
                  <a:pt x="529894" y="812463"/>
                  <a:pt x="348157" y="796794"/>
                  <a:pt x="203629" y="764184"/>
                </a:cubicBezTo>
                <a:cubicBezTo>
                  <a:pt x="136468" y="748511"/>
                  <a:pt x="66210" y="747151"/>
                  <a:pt x="2145" y="714303"/>
                </a:cubicBezTo>
                <a:lnTo>
                  <a:pt x="0" y="693027"/>
                </a:lnTo>
                <a:cubicBezTo>
                  <a:pt x="0" y="310279"/>
                  <a:pt x="310279" y="0"/>
                  <a:pt x="693027" y="0"/>
                </a:cubicBezTo>
                <a:close/>
              </a:path>
            </a:pathLst>
          </a:custGeom>
          <a:solidFill>
            <a:schemeClr val="accent1">
              <a:alpha val="1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4650414" y="1469660"/>
            <a:ext cx="2776490" cy="1558986"/>
          </a:xfrm>
          <a:custGeom>
            <a:avLst/>
            <a:gdLst>
              <a:gd name="connsiteX0" fmla="*/ 693027 w 1386054"/>
              <a:gd name="connsiteY0" fmla="*/ 0 h 792903"/>
              <a:gd name="connsiteX1" fmla="*/ 1386054 w 1386054"/>
              <a:gd name="connsiteY1" fmla="*/ 693027 h 792903"/>
              <a:gd name="connsiteX2" fmla="*/ 1383909 w 1386054"/>
              <a:gd name="connsiteY2" fmla="*/ 714303 h 792903"/>
              <a:gd name="connsiteX3" fmla="*/ 1182425 w 1386054"/>
              <a:gd name="connsiteY3" fmla="*/ 755596 h 792903"/>
              <a:gd name="connsiteX4" fmla="*/ 693027 w 1386054"/>
              <a:gd name="connsiteY4" fmla="*/ 792903 h 792903"/>
              <a:gd name="connsiteX5" fmla="*/ 203629 w 1386054"/>
              <a:gd name="connsiteY5" fmla="*/ 755596 h 792903"/>
              <a:gd name="connsiteX6" fmla="*/ 2145 w 1386054"/>
              <a:gd name="connsiteY6" fmla="*/ 714303 h 792903"/>
              <a:gd name="connsiteX7" fmla="*/ 0 w 1386054"/>
              <a:gd name="connsiteY7" fmla="*/ 693027 h 792903"/>
              <a:gd name="connsiteX8" fmla="*/ 693027 w 1386054"/>
              <a:gd name="connsiteY8" fmla="*/ 0 h 792903"/>
            </a:gdLst>
            <a:ahLst/>
            <a:cxnLst/>
            <a:rect l="l" t="t" r="r" b="b"/>
            <a:pathLst>
              <a:path w="1386054" h="792903">
                <a:moveTo>
                  <a:pt x="693027" y="0"/>
                </a:moveTo>
                <a:cubicBezTo>
                  <a:pt x="1075775" y="0"/>
                  <a:pt x="1386054" y="310279"/>
                  <a:pt x="1386054" y="693027"/>
                </a:cubicBezTo>
                <a:lnTo>
                  <a:pt x="1383909" y="714303"/>
                </a:lnTo>
                <a:lnTo>
                  <a:pt x="1182425" y="755596"/>
                </a:lnTo>
                <a:cubicBezTo>
                  <a:pt x="1032004" y="779619"/>
                  <a:pt x="866624" y="792903"/>
                  <a:pt x="693027" y="792903"/>
                </a:cubicBezTo>
                <a:cubicBezTo>
                  <a:pt x="519430" y="792903"/>
                  <a:pt x="354051" y="779619"/>
                  <a:pt x="203629" y="755596"/>
                </a:cubicBezTo>
                <a:lnTo>
                  <a:pt x="2145" y="714303"/>
                </a:lnTo>
                <a:lnTo>
                  <a:pt x="0" y="693027"/>
                </a:lnTo>
                <a:cubicBezTo>
                  <a:pt x="0" y="310279"/>
                  <a:pt x="310279" y="0"/>
                  <a:pt x="693027" y="0"/>
                </a:cubicBezTo>
                <a:close/>
              </a:path>
            </a:pathLst>
          </a:custGeom>
          <a:gradFill>
            <a:gsLst>
              <a:gs pos="33000">
                <a:schemeClr val="accent1">
                  <a:alpha val="12000"/>
                </a:schemeClr>
              </a:gs>
              <a:gs pos="100000">
                <a:schemeClr val="accent1">
                  <a:lumMod val="40000"/>
                  <a:lumOff val="60000"/>
                </a:schemeClr>
              </a:gs>
            </a:gsLst>
            <a:lin ang="16200000" scaled="0"/>
          </a:gra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rot="18000000">
            <a:off x="-950428" y="5402779"/>
            <a:ext cx="1862878" cy="1862878"/>
          </a:xfrm>
          <a:prstGeom prst="donut">
            <a:avLst/>
          </a:prstGeom>
          <a:gradFill>
            <a:gsLst>
              <a:gs pos="22000">
                <a:schemeClr val="accent1">
                  <a:lumMod val="20000"/>
                  <a:lumOff val="80000"/>
                </a:schemeClr>
              </a:gs>
              <a:gs pos="73000">
                <a:schemeClr val="accent1">
                  <a:lumMod val="40000"/>
                  <a:lumOff val="6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0" y="6381466"/>
            <a:ext cx="12192000" cy="476536"/>
          </a:xfrm>
          <a:custGeom>
            <a:avLst/>
            <a:gdLst>
              <a:gd name="connsiteX0" fmla="*/ 0 w 12192000"/>
              <a:gd name="connsiteY0" fmla="*/ 0 h 1450269"/>
              <a:gd name="connsiteX1" fmla="*/ 156170 w 12192000"/>
              <a:gd name="connsiteY1" fmla="*/ 66016 h 1450269"/>
              <a:gd name="connsiteX2" fmla="*/ 6096001 w 12192000"/>
              <a:gd name="connsiteY2" fmla="*/ 951487 h 1450269"/>
              <a:gd name="connsiteX3" fmla="*/ 12035832 w 12192000"/>
              <a:gd name="connsiteY3" fmla="*/ 66016 h 1450269"/>
              <a:gd name="connsiteX4" fmla="*/ 12192000 w 12192000"/>
              <a:gd name="connsiteY4" fmla="*/ 1 h 1450269"/>
              <a:gd name="connsiteX5" fmla="*/ 12192000 w 12192000"/>
              <a:gd name="connsiteY5" fmla="*/ 1450269 h 1450269"/>
              <a:gd name="connsiteX6" fmla="*/ 0 w 12192000"/>
              <a:gd name="connsiteY6" fmla="*/ 1450269 h 1450269"/>
            </a:gdLst>
            <a:ahLst/>
            <a:cxnLst/>
            <a:rect l="l" t="t" r="r" b="b"/>
            <a:pathLst>
              <a:path w="12192000" h="1450269">
                <a:moveTo>
                  <a:pt x="0" y="0"/>
                </a:moveTo>
                <a:lnTo>
                  <a:pt x="156170" y="66016"/>
                </a:lnTo>
                <a:cubicBezTo>
                  <a:pt x="1568020" y="606796"/>
                  <a:pt x="3704668" y="951487"/>
                  <a:pt x="6096001" y="951487"/>
                </a:cubicBezTo>
                <a:cubicBezTo>
                  <a:pt x="8487334" y="951487"/>
                  <a:pt x="10623982" y="606796"/>
                  <a:pt x="12035832" y="66016"/>
                </a:cubicBezTo>
                <a:lnTo>
                  <a:pt x="12192000" y="1"/>
                </a:lnTo>
                <a:lnTo>
                  <a:pt x="12192000" y="1450269"/>
                </a:lnTo>
                <a:lnTo>
                  <a:pt x="0" y="1450269"/>
                </a:lnTo>
                <a:close/>
              </a:path>
            </a:pathLst>
          </a:custGeom>
          <a:gradFill>
            <a:gsLst>
              <a:gs pos="0">
                <a:schemeClr val="accent1">
                  <a:lumMod val="40000"/>
                  <a:lumOff val="60000"/>
                </a:schemeClr>
              </a:gs>
              <a:gs pos="100000">
                <a:schemeClr val="accent1">
                  <a:lumMod val="60000"/>
                  <a:lumOff val="4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0" y="6497359"/>
            <a:ext cx="12192000" cy="360642"/>
          </a:xfrm>
          <a:custGeom>
            <a:avLst/>
            <a:gdLst>
              <a:gd name="connsiteX0" fmla="*/ 0 w 12192000"/>
              <a:gd name="connsiteY0" fmla="*/ 0 h 1450269"/>
              <a:gd name="connsiteX1" fmla="*/ 156170 w 12192000"/>
              <a:gd name="connsiteY1" fmla="*/ 66016 h 1450269"/>
              <a:gd name="connsiteX2" fmla="*/ 6096001 w 12192000"/>
              <a:gd name="connsiteY2" fmla="*/ 951487 h 1450269"/>
              <a:gd name="connsiteX3" fmla="*/ 12035832 w 12192000"/>
              <a:gd name="connsiteY3" fmla="*/ 66016 h 1450269"/>
              <a:gd name="connsiteX4" fmla="*/ 12192000 w 12192000"/>
              <a:gd name="connsiteY4" fmla="*/ 1 h 1450269"/>
              <a:gd name="connsiteX5" fmla="*/ 12192000 w 12192000"/>
              <a:gd name="connsiteY5" fmla="*/ 1450269 h 1450269"/>
              <a:gd name="connsiteX6" fmla="*/ 0 w 12192000"/>
              <a:gd name="connsiteY6" fmla="*/ 1450269 h 1450269"/>
            </a:gdLst>
            <a:ahLst/>
            <a:cxnLst/>
            <a:rect l="l" t="t" r="r" b="b"/>
            <a:pathLst>
              <a:path w="12192000" h="1450269">
                <a:moveTo>
                  <a:pt x="0" y="0"/>
                </a:moveTo>
                <a:lnTo>
                  <a:pt x="156170" y="66016"/>
                </a:lnTo>
                <a:cubicBezTo>
                  <a:pt x="1568020" y="606796"/>
                  <a:pt x="3704668" y="951487"/>
                  <a:pt x="6096001" y="951487"/>
                </a:cubicBezTo>
                <a:cubicBezTo>
                  <a:pt x="8487334" y="951487"/>
                  <a:pt x="10623982" y="606796"/>
                  <a:pt x="12035832" y="66016"/>
                </a:cubicBezTo>
                <a:lnTo>
                  <a:pt x="12192000" y="1"/>
                </a:lnTo>
                <a:lnTo>
                  <a:pt x="12192000" y="1450269"/>
                </a:lnTo>
                <a:lnTo>
                  <a:pt x="0" y="1450269"/>
                </a:lnTo>
                <a:close/>
              </a:path>
            </a:pathLst>
          </a:custGeom>
          <a:gradFill>
            <a:gsLst>
              <a:gs pos="0">
                <a:schemeClr val="accent1">
                  <a:lumMod val="60000"/>
                  <a:lumOff val="40000"/>
                </a:schemeClr>
              </a:gs>
              <a:gs pos="100000">
                <a:schemeClr val="accent1"/>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5711662" y="1975778"/>
            <a:ext cx="653995" cy="540946"/>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ahLst/>
            <a:cxn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bg1"/>
          </a:solidFill>
          <a:ln w="758"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a:off x="1839981" y="2703128"/>
            <a:ext cx="918452" cy="918450"/>
          </a:xfrm>
          <a:prstGeom prst="ellipse">
            <a:avLst/>
          </a:prstGeom>
          <a:gradFill>
            <a:gsLst>
              <a:gs pos="22000">
                <a:schemeClr val="accent1"/>
              </a:gs>
              <a:gs pos="73000">
                <a:schemeClr val="accent1">
                  <a:lumMod val="75000"/>
                </a:schemeClr>
              </a:gs>
            </a:gsLst>
            <a:lin ang="135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2091816" y="2954931"/>
            <a:ext cx="414782" cy="414844"/>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860" cap="flat">
            <a:noFill/>
            <a:miter/>
          </a:ln>
          <a:effectLst>
            <a:outerShdw blurRad="50800" dist="38100" dir="2700000" algn="tl" rotWithShape="0">
              <a:schemeClr val="accent1">
                <a:lumMod val="75000"/>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a:off x="1918665" y="4355407"/>
            <a:ext cx="761085" cy="42792"/>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624077" y="4457435"/>
            <a:ext cx="3350260" cy="1243835"/>
          </a:xfrm>
          <a:prstGeom prst="rect">
            <a:avLst/>
          </a:prstGeom>
          <a:noFill/>
          <a:ln>
            <a:noFill/>
          </a:ln>
        </p:spPr>
        <p:txBody>
          <a:bodyPr vert="horz" wrap="square" lIns="0" tIns="0" rIns="0" bIns="0" rtlCol="0" anchor="t"/>
          <a:lstStyle/>
          <a:p>
            <a:pPr>
              <a:lnSpc>
                <a:spcPct val="150000"/>
              </a:lnSpc>
            </a:pPr>
            <a:r>
              <a:rPr kumimoji="1" lang="en-US" altLang="zh-CN" sz="1200" dirty="0" err="1">
                <a:ln w="12700">
                  <a:noFill/>
                </a:ln>
                <a:solidFill>
                  <a:srgbClr val="000000">
                    <a:alpha val="100000"/>
                  </a:srgbClr>
                </a:solidFill>
                <a:latin typeface="Source Han Sans"/>
                <a:ea typeface="Source Han Sans"/>
                <a:cs typeface="Source Han Sans"/>
              </a:rPr>
              <a:t>数字化设计方案在恒压过滤实验中取得了显著效果，有效解决了传统实验中数据采集耗时、处理繁琐等问题</a:t>
            </a:r>
            <a:r>
              <a:rPr kumimoji="1" lang="en-US" altLang="zh-CN" sz="1200" dirty="0">
                <a:ln w="12700">
                  <a:noFill/>
                </a:ln>
                <a:solidFill>
                  <a:srgbClr val="000000">
                    <a:alpha val="100000"/>
                  </a:srgbClr>
                </a:solidFill>
                <a:latin typeface="Source Han Sans"/>
                <a:ea typeface="Source Han Sans"/>
                <a:cs typeface="Source Han Sans"/>
              </a:rPr>
              <a:t>。
</a:t>
            </a:r>
            <a:r>
              <a:rPr kumimoji="1" lang="en-US" altLang="zh-CN" sz="1200" dirty="0" err="1">
                <a:ln w="12700">
                  <a:noFill/>
                </a:ln>
                <a:solidFill>
                  <a:srgbClr val="000000">
                    <a:alpha val="100000"/>
                  </a:srgbClr>
                </a:solidFill>
                <a:latin typeface="Source Han Sans"/>
                <a:ea typeface="Source Han Sans"/>
                <a:cs typeface="Source Han Sans"/>
              </a:rPr>
              <a:t>数字化系统提高了实验数据的精度和可靠性，增强了教学效果，为化工实验教学的数字化转型提供了有益探索</a:t>
            </a:r>
            <a:r>
              <a:rPr kumimoji="1" lang="en-US" altLang="zh-CN" sz="1035"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8" name="标题 1"/>
          <p:cNvSpPr txBox="1"/>
          <p:nvPr/>
        </p:nvSpPr>
        <p:spPr>
          <a:xfrm>
            <a:off x="624077" y="3705336"/>
            <a:ext cx="3350260" cy="578546"/>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874EA9">
                    <a:alpha val="100000"/>
                  </a:srgbClr>
                </a:solidFill>
                <a:latin typeface="Source Han Sans CN Bold"/>
                <a:ea typeface="Source Han Sans CN Bold"/>
                <a:cs typeface="Source Han Sans CN Bold"/>
              </a:rPr>
              <a:t>实验结论总结</a:t>
            </a:r>
            <a:endParaRPr kumimoji="1" lang="zh-CN" altLang="en-US"/>
          </a:p>
        </p:txBody>
      </p:sp>
      <p:sp>
        <p:nvSpPr>
          <p:cNvPr id="19" name="标题 1"/>
          <p:cNvSpPr txBox="1"/>
          <p:nvPr/>
        </p:nvSpPr>
        <p:spPr>
          <a:xfrm>
            <a:off x="9463228" y="4330007"/>
            <a:ext cx="761085" cy="42792"/>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9384544" y="2703128"/>
            <a:ext cx="918452" cy="918450"/>
          </a:xfrm>
          <a:prstGeom prst="ellipse">
            <a:avLst/>
          </a:prstGeom>
          <a:gradFill>
            <a:gsLst>
              <a:gs pos="22000">
                <a:schemeClr val="accent1"/>
              </a:gs>
              <a:gs pos="73000">
                <a:schemeClr val="accent1">
                  <a:lumMod val="75000"/>
                </a:schemeClr>
              </a:gs>
            </a:gsLst>
            <a:lin ang="135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9682262" y="2994410"/>
            <a:ext cx="323017" cy="335886"/>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ahLst/>
            <a:cxn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bg1"/>
          </a:solidFill>
          <a:ln w="1860" cap="flat">
            <a:noFill/>
            <a:miter/>
          </a:ln>
          <a:effectLst>
            <a:outerShdw blurRad="50800" dist="38100" dir="2700000" algn="tl" rotWithShape="0">
              <a:schemeClr val="accent1">
                <a:lumMod val="75000"/>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a:off x="4414147" y="5108613"/>
            <a:ext cx="3350260" cy="1243835"/>
          </a:xfrm>
          <a:prstGeom prst="rect">
            <a:avLst/>
          </a:prstGeom>
          <a:noFill/>
          <a:ln>
            <a:noFill/>
          </a:ln>
        </p:spPr>
        <p:txBody>
          <a:bodyPr vert="horz" wrap="square" lIns="0" tIns="0" rIns="0" bIns="0" rtlCol="0" anchor="t"/>
          <a:lstStyle/>
          <a:p>
            <a:pPr>
              <a:lnSpc>
                <a:spcPct val="150000"/>
              </a:lnSpc>
            </a:pPr>
            <a:r>
              <a:rPr kumimoji="1" lang="en-US" altLang="zh-CN" sz="1200" dirty="0" err="1">
                <a:ln w="12700">
                  <a:noFill/>
                </a:ln>
                <a:solidFill>
                  <a:srgbClr val="000000">
                    <a:alpha val="100000"/>
                  </a:srgbClr>
                </a:solidFill>
                <a:latin typeface="Source Han Sans"/>
                <a:ea typeface="Source Han Sans"/>
                <a:cs typeface="Source Han Sans"/>
              </a:rPr>
              <a:t>进一步优化数字化系统，拓展其在其他化工实验中的应用，如蒸馏、萃取等，形成一套完整的化工实验数字化解决方案</a:t>
            </a:r>
            <a:r>
              <a:rPr kumimoji="1" lang="en-US" altLang="zh-CN" sz="1200" dirty="0">
                <a:ln w="12700">
                  <a:noFill/>
                </a:ln>
                <a:solidFill>
                  <a:srgbClr val="000000">
                    <a:alpha val="100000"/>
                  </a:srgbClr>
                </a:solidFill>
                <a:latin typeface="Source Han Sans"/>
                <a:ea typeface="Source Han Sans"/>
                <a:cs typeface="Source Han Sans"/>
              </a:rPr>
              <a:t>。
</a:t>
            </a:r>
            <a:r>
              <a:rPr kumimoji="1" lang="en-US" altLang="zh-CN" sz="1200" dirty="0" err="1">
                <a:ln w="12700">
                  <a:noFill/>
                </a:ln>
                <a:solidFill>
                  <a:srgbClr val="000000">
                    <a:alpha val="100000"/>
                  </a:srgbClr>
                </a:solidFill>
                <a:latin typeface="Source Han Sans"/>
                <a:ea typeface="Source Han Sans"/>
                <a:cs typeface="Source Han Sans"/>
              </a:rPr>
              <a:t>结合虚拟现实（VR</a:t>
            </a:r>
            <a:r>
              <a:rPr kumimoji="1" lang="en-US" altLang="zh-CN" sz="1200" dirty="0">
                <a:ln w="12700">
                  <a:noFill/>
                </a:ln>
                <a:solidFill>
                  <a:srgbClr val="000000">
                    <a:alpha val="100000"/>
                  </a:srgbClr>
                </a:solidFill>
                <a:latin typeface="Source Han Sans"/>
                <a:ea typeface="Source Han Sans"/>
                <a:cs typeface="Source Han Sans"/>
              </a:rPr>
              <a:t>）、</a:t>
            </a:r>
            <a:r>
              <a:rPr kumimoji="1" lang="en-US" altLang="zh-CN" sz="1200" dirty="0" err="1">
                <a:ln w="12700">
                  <a:noFill/>
                </a:ln>
                <a:solidFill>
                  <a:srgbClr val="000000">
                    <a:alpha val="100000"/>
                  </a:srgbClr>
                </a:solidFill>
                <a:latin typeface="Source Han Sans"/>
                <a:ea typeface="Source Han Sans"/>
                <a:cs typeface="Source Han Sans"/>
              </a:rPr>
              <a:t>增强现实（AR）等新兴技术，开发沉浸式实验教学平台，提升学生的实验体验和学习效果</a:t>
            </a:r>
            <a:r>
              <a:rPr kumimoji="1" lang="en-US" altLang="zh-CN" sz="1035"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23" name="标题 1"/>
          <p:cNvSpPr txBox="1"/>
          <p:nvPr/>
        </p:nvSpPr>
        <p:spPr>
          <a:xfrm>
            <a:off x="4414147" y="4291272"/>
            <a:ext cx="3350260" cy="578546"/>
          </a:xfrm>
          <a:prstGeom prst="rect">
            <a:avLst/>
          </a:prstGeom>
          <a:noFill/>
          <a:ln>
            <a:noFill/>
          </a:ln>
        </p:spPr>
        <p:txBody>
          <a:bodyPr vert="horz" wrap="square" lIns="0" tIns="0" rIns="0" bIns="0" rtlCol="0" anchor="b"/>
          <a:lstStyle/>
          <a:p>
            <a:pPr algn="ctr">
              <a:lnSpc>
                <a:spcPct val="130000"/>
              </a:lnSpc>
            </a:pPr>
            <a:r>
              <a:rPr kumimoji="1" lang="en-US" altLang="zh-CN" sz="1600" dirty="0" err="1">
                <a:ln w="12700">
                  <a:noFill/>
                </a:ln>
                <a:solidFill>
                  <a:srgbClr val="874EA9">
                    <a:alpha val="100000"/>
                  </a:srgbClr>
                </a:solidFill>
                <a:latin typeface="Source Han Sans CN Bold"/>
                <a:ea typeface="Source Han Sans CN Bold"/>
                <a:cs typeface="Source Han Sans CN Bold"/>
              </a:rPr>
              <a:t>未来工作展望</a:t>
            </a:r>
            <a:endParaRPr kumimoji="1" lang="zh-CN" altLang="en-US" dirty="0"/>
          </a:p>
        </p:txBody>
      </p:sp>
      <p:sp>
        <p:nvSpPr>
          <p:cNvPr id="24" name="标题 1"/>
          <p:cNvSpPr txBox="1"/>
          <p:nvPr/>
        </p:nvSpPr>
        <p:spPr>
          <a:xfrm>
            <a:off x="5658116" y="4949928"/>
            <a:ext cx="761085" cy="42792"/>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5612262" y="3442667"/>
            <a:ext cx="918452" cy="918450"/>
          </a:xfrm>
          <a:prstGeom prst="ellipse">
            <a:avLst/>
          </a:prstGeom>
          <a:gradFill>
            <a:gsLst>
              <a:gs pos="22000">
                <a:schemeClr val="accent1"/>
              </a:gs>
              <a:gs pos="73000">
                <a:schemeClr val="accent1">
                  <a:lumMod val="75000"/>
                </a:schemeClr>
              </a:gs>
            </a:gsLst>
            <a:lin ang="135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5906375" y="3713326"/>
            <a:ext cx="330227" cy="377132"/>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w="1860" cap="flat">
            <a:noFill/>
            <a:miter/>
          </a:ln>
          <a:effectLst>
            <a:outerShdw blurRad="50800" dist="38100" dir="2700000" algn="tl" rotWithShape="0">
              <a:schemeClr val="accent1">
                <a:lumMod val="75000"/>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27" name="标题 1"/>
          <p:cNvSpPr txBox="1"/>
          <p:nvPr/>
        </p:nvSpPr>
        <p:spPr>
          <a:xfrm>
            <a:off x="8168640" y="4430645"/>
            <a:ext cx="3350260" cy="1243835"/>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000000">
                    <a:alpha val="100000"/>
                  </a:srgbClr>
                </a:solidFill>
                <a:latin typeface="Source Han Sans"/>
                <a:ea typeface="Source Han Sans"/>
                <a:cs typeface="Source Han Sans"/>
              </a:rPr>
              <a:t>加强与企业的合作，将数字化实验方案应用于实际工业生产过程，促进化工行业的数字化升级</a:t>
            </a:r>
            <a:r>
              <a:rPr kumimoji="1" lang="en-US" altLang="zh-CN" sz="1400" dirty="0">
                <a:ln w="12700">
                  <a:noFill/>
                </a:ln>
                <a:solidFill>
                  <a:srgbClr val="000000">
                    <a:alpha val="100000"/>
                  </a:srgbClr>
                </a:solidFill>
                <a:latin typeface="Source Han Sans"/>
                <a:ea typeface="Source Han Sans"/>
                <a:cs typeface="Source Han Sans"/>
              </a:rPr>
              <a:t>。
</a:t>
            </a:r>
            <a:r>
              <a:rPr kumimoji="1" lang="en-US" altLang="zh-CN" sz="1400" dirty="0" err="1">
                <a:ln w="12700">
                  <a:noFill/>
                </a:ln>
                <a:solidFill>
                  <a:srgbClr val="000000">
                    <a:alpha val="100000"/>
                  </a:srgbClr>
                </a:solidFill>
                <a:latin typeface="Source Han Sans"/>
                <a:ea typeface="Source Han Sans"/>
                <a:cs typeface="Source Han Sans"/>
              </a:rPr>
              <a:t>持续收集用户反馈，不断完善软件功能和用户体验，推动化工实验教学的持续创新发展</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sz="1400" dirty="0"/>
          </a:p>
        </p:txBody>
      </p:sp>
      <p:sp>
        <p:nvSpPr>
          <p:cNvPr id="28" name="标题 1"/>
          <p:cNvSpPr txBox="1"/>
          <p:nvPr/>
        </p:nvSpPr>
        <p:spPr>
          <a:xfrm>
            <a:off x="8168640" y="3678546"/>
            <a:ext cx="3350260" cy="578546"/>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874EA9">
                    <a:alpha val="100000"/>
                  </a:srgbClr>
                </a:solidFill>
                <a:latin typeface="Source Han Sans CN Bold"/>
                <a:ea typeface="Source Han Sans CN Bold"/>
                <a:cs typeface="Source Han Sans CN Bold"/>
              </a:rPr>
              <a:t>持续改进方向</a:t>
            </a:r>
            <a:endParaRPr kumimoji="1" lang="zh-CN" altLang="en-US"/>
          </a:p>
        </p:txBody>
      </p:sp>
      <p:sp>
        <p:nvSpPr>
          <p:cNvPr id="29"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实验结论与展望</a:t>
            </a:r>
            <a:endParaRPr kumimoji="1" lang="zh-CN" altLang="en-US"/>
          </a:p>
        </p:txBody>
      </p:sp>
      <p:grpSp>
        <p:nvGrpSpPr>
          <p:cNvPr id="30" name="组合 29"/>
          <p:cNvGrpSpPr/>
          <p:nvPr/>
        </p:nvGrpSpPr>
        <p:grpSpPr>
          <a:xfrm>
            <a:off x="685961" y="330467"/>
            <a:ext cx="490273" cy="72000"/>
            <a:chOff x="685961" y="330467"/>
            <a:chExt cx="490273" cy="72000"/>
          </a:xfrm>
        </p:grpSpPr>
        <p:sp>
          <p:nvSpPr>
            <p:cNvPr id="31"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3"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4"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8068" y="5402773"/>
            <a:ext cx="35429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4006498" y="5199742"/>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581606" y="1684253"/>
            <a:ext cx="5626029" cy="4237788"/>
          </a:xfrm>
          <a:prstGeom prst="rect">
            <a:avLst/>
          </a:prstGeom>
          <a:noFill/>
          <a:ln>
            <a:noFill/>
          </a:ln>
        </p:spPr>
      </p:pic>
      <p:grpSp>
        <p:nvGrpSpPr>
          <p:cNvPr id="9" name="组合 8"/>
          <p:cNvGrpSpPr/>
          <p:nvPr/>
        </p:nvGrpSpPr>
        <p:grpSpPr>
          <a:xfrm>
            <a:off x="11407173" y="4493237"/>
            <a:ext cx="153888" cy="1677983"/>
            <a:chOff x="11407173" y="4493237"/>
            <a:chExt cx="153888" cy="1677983"/>
          </a:xfrm>
        </p:grpSpPr>
        <p:sp>
          <p:nvSpPr>
            <p:cNvPr id="10"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7" name="标题 1"/>
          <p:cNvCxnSpPr/>
          <p:nvPr/>
        </p:nvCxnSpPr>
        <p:spPr>
          <a:xfrm>
            <a:off x="828675" y="5217603"/>
            <a:ext cx="3793327" cy="0"/>
          </a:xfrm>
          <a:prstGeom prst="line">
            <a:avLst/>
          </a:prstGeom>
          <a:noFill/>
          <a:ln w="19050" cap="flat">
            <a:solidFill>
              <a:schemeClr val="accent1">
                <a:alpha val="100000"/>
              </a:schemeClr>
            </a:solidFill>
            <a:prstDash val="solid"/>
            <a:miter/>
          </a:ln>
        </p:spPr>
      </p:cxnSp>
      <p:sp>
        <p:nvSpPr>
          <p:cNvPr id="28" name="标题 1"/>
          <p:cNvSpPr txBox="1"/>
          <p:nvPr/>
        </p:nvSpPr>
        <p:spPr>
          <a:xfrm>
            <a:off x="762331" y="-969939"/>
            <a:ext cx="3659543" cy="4355985"/>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5000">
                <a:ln w="12700">
                  <a:noFill/>
                </a:ln>
                <a:gradFill>
                  <a:gsLst>
                    <a:gs pos="0">
                      <a:srgbClr val="FFFFFF">
                        <a:alpha val="0"/>
                      </a:srgbClr>
                    </a:gs>
                    <a:gs pos="85000">
                      <a:srgbClr val="AD84C6">
                        <a:alpha val="100000"/>
                      </a:srgbClr>
                    </a:gs>
                  </a:gsLst>
                  <a:lin ang="16200000" scaled="0"/>
                </a:gradFill>
                <a:latin typeface="Source Han Sans CN Bold"/>
                <a:ea typeface="Source Han Sans CN Bold"/>
                <a:cs typeface="Source Han Sans CN Bold"/>
              </a:rPr>
              <a:t>04</a:t>
            </a:r>
            <a:endParaRPr kumimoji="1" lang="zh-CN" altLang="en-US"/>
          </a:p>
        </p:txBody>
      </p:sp>
      <p:sp>
        <p:nvSpPr>
          <p:cNvPr id="29" name="标题 1"/>
          <p:cNvSpPr txBox="1"/>
          <p:nvPr/>
        </p:nvSpPr>
        <p:spPr>
          <a:xfrm flipH="1">
            <a:off x="5680842" y="1643575"/>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728194" y="3330214"/>
            <a:ext cx="5318711" cy="1801344"/>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a:ea typeface="Source Han Sans CN Bold"/>
                <a:cs typeface="Source Han Sans CN Bold"/>
              </a:rPr>
              <a:t>技术优势与创新点</a:t>
            </a:r>
            <a:endParaRPr kumimoji="1" lang="zh-CN" altLang="en-US"/>
          </a:p>
        </p:txBody>
      </p:sp>
      <p:sp>
        <p:nvSpPr>
          <p:cNvPr id="31" name="标题 1"/>
          <p:cNvSpPr txBox="1"/>
          <p:nvPr/>
        </p:nvSpPr>
        <p:spPr>
          <a:xfrm>
            <a:off x="2996669" y="1762208"/>
            <a:ext cx="879889" cy="681398"/>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800">
                <a:ln w="12700">
                  <a:noFill/>
                </a:ln>
                <a:solidFill>
                  <a:srgbClr val="AD84C6">
                    <a:alpha val="100000"/>
                  </a:srgbClr>
                </a:solidFill>
                <a:latin typeface="Source Han Sans CN Bold"/>
                <a:ea typeface="Source Han Sans CN Bold"/>
                <a:cs typeface="Source Han Sans CN Bold"/>
              </a:rPr>
              <a:t>PART</a:t>
            </a:r>
            <a:endParaRPr kumimoji="1" lang="zh-CN" altLang="en-US"/>
          </a:p>
        </p:txBody>
      </p:sp>
      <p:sp>
        <p:nvSpPr>
          <p:cNvPr id="32" name="标题 1"/>
          <p:cNvSpPr txBox="1"/>
          <p:nvPr/>
        </p:nvSpPr>
        <p:spPr>
          <a:xfrm flipH="1">
            <a:off x="3037484" y="2686902"/>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6"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8"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0"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2334076"/>
            <a:ext cx="5036024" cy="4523924"/>
          </a:xfrm>
          <a:custGeom>
            <a:avLst/>
            <a:gdLst>
              <a:gd name="connsiteX0" fmla="*/ 1975520 w 5036024"/>
              <a:gd name="connsiteY0" fmla="*/ 0 h 4523924"/>
              <a:gd name="connsiteX1" fmla="*/ 5036024 w 5036024"/>
              <a:gd name="connsiteY1" fmla="*/ 3060504 h 4523924"/>
              <a:gd name="connsiteX2" fmla="*/ 4666638 w 5036024"/>
              <a:gd name="connsiteY2" fmla="*/ 4519322 h 4523924"/>
              <a:gd name="connsiteX3" fmla="*/ 4663843 w 5036024"/>
              <a:gd name="connsiteY3" fmla="*/ 4523924 h 4523924"/>
              <a:gd name="connsiteX4" fmla="*/ 0 w 5036024"/>
              <a:gd name="connsiteY4" fmla="*/ 4523924 h 4523924"/>
              <a:gd name="connsiteX5" fmla="*/ 0 w 5036024"/>
              <a:gd name="connsiteY5" fmla="*/ 725005 h 4523924"/>
              <a:gd name="connsiteX6" fmla="*/ 28755 w 5036024"/>
              <a:gd name="connsiteY6" fmla="*/ 698870 h 4523924"/>
              <a:gd name="connsiteX7" fmla="*/ 1975520 w 5036024"/>
              <a:gd name="connsiteY7" fmla="*/ 0 h 4523924"/>
            </a:gdLst>
            <a:ahLst/>
            <a:cxnLst/>
            <a:rect l="l" t="t" r="r" b="b"/>
            <a:pathLst>
              <a:path w="5036024" h="4523924">
                <a:moveTo>
                  <a:pt x="1975520" y="0"/>
                </a:moveTo>
                <a:cubicBezTo>
                  <a:pt x="3665790" y="0"/>
                  <a:pt x="5036024" y="1370234"/>
                  <a:pt x="5036024" y="3060504"/>
                </a:cubicBezTo>
                <a:cubicBezTo>
                  <a:pt x="5036024" y="3588714"/>
                  <a:pt x="4902212" y="4085670"/>
                  <a:pt x="4666638" y="4519322"/>
                </a:cubicBezTo>
                <a:lnTo>
                  <a:pt x="4663843" y="4523924"/>
                </a:lnTo>
                <a:lnTo>
                  <a:pt x="0" y="4523924"/>
                </a:lnTo>
                <a:lnTo>
                  <a:pt x="0" y="725005"/>
                </a:lnTo>
                <a:lnTo>
                  <a:pt x="28755" y="698870"/>
                </a:lnTo>
                <a:cubicBezTo>
                  <a:pt x="557791" y="262272"/>
                  <a:pt x="1236027" y="0"/>
                  <a:pt x="1975520" y="0"/>
                </a:cubicBezTo>
                <a:close/>
              </a:path>
            </a:pathLst>
          </a:custGeom>
          <a:solidFill>
            <a:schemeClr val="accent2">
              <a:alpha val="1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60401" y="1634648"/>
            <a:ext cx="3404513" cy="3588703"/>
          </a:xfrm>
          <a:prstGeom prst="roundRect">
            <a:avLst>
              <a:gd name="adj" fmla="val 4745"/>
            </a:avLst>
          </a:prstGeom>
          <a:solidFill>
            <a:schemeClr val="bg1"/>
          </a:solidFill>
          <a:ln w="12700" cap="sq">
            <a:noFill/>
            <a:miter/>
          </a:ln>
          <a:effectLst>
            <a:outerShdw blurRad="63500" sx="102000" sy="102000" algn="ctr" rotWithShape="0">
              <a:schemeClr val="bg1">
                <a:lumMod val="65000"/>
                <a:alpha val="40000"/>
              </a:schemeClr>
            </a:outerShdw>
          </a:effectLst>
        </p:spPr>
        <p:txBody>
          <a:bodyPr vert="horz" wrap="square" lIns="91440" tIns="45720" rIns="91440" bIns="45720" rtlCol="0" anchor="ctr"/>
          <a:lstStyle/>
          <a:p>
            <a:pPr algn="l">
              <a:lnSpc>
                <a:spcPct val="100000"/>
              </a:lnSpc>
            </a:pPr>
            <a:endParaRPr kumimoji="1" lang="zh-CN" altLang="en-US"/>
          </a:p>
        </p:txBody>
      </p:sp>
      <p:sp>
        <p:nvSpPr>
          <p:cNvPr id="5" name="标题 1"/>
          <p:cNvSpPr txBox="1"/>
          <p:nvPr/>
        </p:nvSpPr>
        <p:spPr>
          <a:xfrm>
            <a:off x="1961492" y="2040464"/>
            <a:ext cx="1467395" cy="334340"/>
          </a:xfrm>
          <a:custGeom>
            <a:avLst/>
            <a:gdLst>
              <a:gd name="connsiteX0" fmla="*/ 131251 w 3321673"/>
              <a:gd name="connsiteY0" fmla="*/ 0 h 525006"/>
              <a:gd name="connsiteX1" fmla="*/ 3321673 w 3321673"/>
              <a:gd name="connsiteY1" fmla="*/ 0 h 525006"/>
              <a:gd name="connsiteX2" fmla="*/ 3190422 w 3321673"/>
              <a:gd name="connsiteY2" fmla="*/ 525006 h 525006"/>
              <a:gd name="connsiteX3" fmla="*/ 0 w 3321673"/>
              <a:gd name="connsiteY3" fmla="*/ 525006 h 525006"/>
            </a:gdLst>
            <a:ahLst/>
            <a:cxnLst/>
            <a:rect l="l" t="t" r="r" b="b"/>
            <a:pathLst>
              <a:path w="3321673" h="525006">
                <a:moveTo>
                  <a:pt x="131251" y="0"/>
                </a:moveTo>
                <a:lnTo>
                  <a:pt x="3321673" y="0"/>
                </a:lnTo>
                <a:lnTo>
                  <a:pt x="3190422" y="525006"/>
                </a:lnTo>
                <a:lnTo>
                  <a:pt x="0" y="525006"/>
                </a:lnTo>
                <a:close/>
              </a:path>
            </a:pathLst>
          </a:custGeom>
          <a:gradFill>
            <a:gsLst>
              <a:gs pos="0">
                <a:schemeClr val="accent2">
                  <a:alpha val="50000"/>
                </a:schemeClr>
              </a:gs>
              <a:gs pos="100000">
                <a:srgbClr val="FFFFFF">
                  <a:alpha val="30000"/>
                </a:srgb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4387394" y="1634648"/>
            <a:ext cx="3404513" cy="3588703"/>
          </a:xfrm>
          <a:prstGeom prst="roundRect">
            <a:avLst>
              <a:gd name="adj" fmla="val 4745"/>
            </a:avLst>
          </a:prstGeom>
          <a:solidFill>
            <a:schemeClr val="bg1"/>
          </a:solidFill>
          <a:ln w="12700" cap="sq">
            <a:noFill/>
            <a:miter/>
          </a:ln>
          <a:effectLst>
            <a:outerShdw blurRad="63500" sx="102000" sy="102000" algn="ctr" rotWithShape="0">
              <a:schemeClr val="bg1">
                <a:lumMod val="65000"/>
                <a:alpha val="40000"/>
              </a:schemeClr>
            </a:outerShdw>
          </a:effectLst>
        </p:spPr>
        <p:txBody>
          <a:bodyPr vert="horz" wrap="square" lIns="91440" tIns="45720" rIns="91440" bIns="45720" rtlCol="0" anchor="ctr"/>
          <a:lstStyle/>
          <a:p>
            <a:pPr algn="l">
              <a:lnSpc>
                <a:spcPct val="100000"/>
              </a:lnSpc>
            </a:pPr>
            <a:endParaRPr kumimoji="1" lang="zh-CN" altLang="en-US"/>
          </a:p>
        </p:txBody>
      </p:sp>
      <p:sp>
        <p:nvSpPr>
          <p:cNvPr id="7" name="标题 1"/>
          <p:cNvSpPr txBox="1"/>
          <p:nvPr/>
        </p:nvSpPr>
        <p:spPr>
          <a:xfrm>
            <a:off x="5688483" y="2040464"/>
            <a:ext cx="1467395" cy="334340"/>
          </a:xfrm>
          <a:custGeom>
            <a:avLst/>
            <a:gdLst>
              <a:gd name="connsiteX0" fmla="*/ 131251 w 3321673"/>
              <a:gd name="connsiteY0" fmla="*/ 0 h 525006"/>
              <a:gd name="connsiteX1" fmla="*/ 3321673 w 3321673"/>
              <a:gd name="connsiteY1" fmla="*/ 0 h 525006"/>
              <a:gd name="connsiteX2" fmla="*/ 3190422 w 3321673"/>
              <a:gd name="connsiteY2" fmla="*/ 525006 h 525006"/>
              <a:gd name="connsiteX3" fmla="*/ 0 w 3321673"/>
              <a:gd name="connsiteY3" fmla="*/ 525006 h 525006"/>
            </a:gdLst>
            <a:ahLst/>
            <a:cxnLst/>
            <a:rect l="l" t="t" r="r" b="b"/>
            <a:pathLst>
              <a:path w="3321673" h="525006">
                <a:moveTo>
                  <a:pt x="131251" y="0"/>
                </a:moveTo>
                <a:lnTo>
                  <a:pt x="3321673" y="0"/>
                </a:lnTo>
                <a:lnTo>
                  <a:pt x="3190422" y="525006"/>
                </a:lnTo>
                <a:lnTo>
                  <a:pt x="0" y="525006"/>
                </a:lnTo>
                <a:close/>
              </a:path>
            </a:pathLst>
          </a:custGeom>
          <a:gradFill>
            <a:gsLst>
              <a:gs pos="0">
                <a:schemeClr val="accent1">
                  <a:alpha val="50000"/>
                </a:schemeClr>
              </a:gs>
              <a:gs pos="100000">
                <a:srgbClr val="FFFFFF">
                  <a:alpha val="30000"/>
                </a:srgb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a:off x="8114387" y="1634648"/>
            <a:ext cx="3404513" cy="3588703"/>
          </a:xfrm>
          <a:prstGeom prst="roundRect">
            <a:avLst>
              <a:gd name="adj" fmla="val 4745"/>
            </a:avLst>
          </a:prstGeom>
          <a:solidFill>
            <a:schemeClr val="bg1"/>
          </a:solidFill>
          <a:ln w="12700" cap="sq">
            <a:noFill/>
            <a:miter/>
          </a:ln>
          <a:effectLst>
            <a:outerShdw blurRad="63500" sx="102000" sy="102000" algn="ctr" rotWithShape="0">
              <a:schemeClr val="bg1">
                <a:lumMod val="65000"/>
                <a:alpha val="40000"/>
              </a:schemeClr>
            </a:outerShdw>
          </a:effectLst>
        </p:spPr>
        <p:txBody>
          <a:bodyPr vert="horz" wrap="square" lIns="91440" tIns="45720" rIns="91440" bIns="45720" rtlCol="0" anchor="ctr"/>
          <a:lstStyle/>
          <a:p>
            <a:pPr algn="l">
              <a:lnSpc>
                <a:spcPct val="100000"/>
              </a:lnSpc>
            </a:pPr>
            <a:endParaRPr kumimoji="1" lang="zh-CN" altLang="en-US"/>
          </a:p>
        </p:txBody>
      </p:sp>
      <p:sp>
        <p:nvSpPr>
          <p:cNvPr id="9" name="标题 1"/>
          <p:cNvSpPr txBox="1"/>
          <p:nvPr/>
        </p:nvSpPr>
        <p:spPr>
          <a:xfrm>
            <a:off x="9415478" y="2040464"/>
            <a:ext cx="1467395" cy="334340"/>
          </a:xfrm>
          <a:custGeom>
            <a:avLst/>
            <a:gdLst>
              <a:gd name="connsiteX0" fmla="*/ 131251 w 3321673"/>
              <a:gd name="connsiteY0" fmla="*/ 0 h 525006"/>
              <a:gd name="connsiteX1" fmla="*/ 3321673 w 3321673"/>
              <a:gd name="connsiteY1" fmla="*/ 0 h 525006"/>
              <a:gd name="connsiteX2" fmla="*/ 3190422 w 3321673"/>
              <a:gd name="connsiteY2" fmla="*/ 525006 h 525006"/>
              <a:gd name="connsiteX3" fmla="*/ 0 w 3321673"/>
              <a:gd name="connsiteY3" fmla="*/ 525006 h 525006"/>
            </a:gdLst>
            <a:ahLst/>
            <a:cxnLst/>
            <a:rect l="l" t="t" r="r" b="b"/>
            <a:pathLst>
              <a:path w="3321673" h="525006">
                <a:moveTo>
                  <a:pt x="131251" y="0"/>
                </a:moveTo>
                <a:lnTo>
                  <a:pt x="3321673" y="0"/>
                </a:lnTo>
                <a:lnTo>
                  <a:pt x="3190422" y="525006"/>
                </a:lnTo>
                <a:lnTo>
                  <a:pt x="0" y="525006"/>
                </a:lnTo>
                <a:close/>
              </a:path>
            </a:pathLst>
          </a:custGeom>
          <a:gradFill>
            <a:gsLst>
              <a:gs pos="0">
                <a:schemeClr val="accent2">
                  <a:alpha val="50000"/>
                </a:schemeClr>
              </a:gs>
              <a:gs pos="100000">
                <a:srgbClr val="FFFFFF">
                  <a:alpha val="30000"/>
                </a:srgb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a:off x="1007622" y="1805555"/>
            <a:ext cx="2872083" cy="571016"/>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8784C7">
                    <a:alpha val="100000"/>
                  </a:srgbClr>
                </a:solidFill>
                <a:latin typeface="Source Han Sans CN Bold"/>
                <a:ea typeface="Source Han Sans CN Bold"/>
                <a:cs typeface="Source Han Sans CN Bold"/>
              </a:rPr>
              <a:t>高精度数据采集</a:t>
            </a:r>
            <a:endParaRPr kumimoji="1" lang="zh-CN" altLang="en-US"/>
          </a:p>
        </p:txBody>
      </p:sp>
      <p:sp>
        <p:nvSpPr>
          <p:cNvPr id="11" name="标题 1"/>
          <p:cNvSpPr txBox="1"/>
          <p:nvPr/>
        </p:nvSpPr>
        <p:spPr>
          <a:xfrm>
            <a:off x="4734612" y="1805555"/>
            <a:ext cx="2872083" cy="571016"/>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AD84C6">
                    <a:alpha val="100000"/>
                  </a:srgbClr>
                </a:solidFill>
                <a:latin typeface="Source Han Sans CN Bold"/>
                <a:ea typeface="Source Han Sans CN Bold"/>
                <a:cs typeface="Source Han Sans CN Bold"/>
              </a:rPr>
              <a:t>强大的数据处理能力</a:t>
            </a:r>
            <a:endParaRPr kumimoji="1" lang="zh-CN" altLang="en-US"/>
          </a:p>
        </p:txBody>
      </p:sp>
      <p:sp>
        <p:nvSpPr>
          <p:cNvPr id="12" name="标题 1"/>
          <p:cNvSpPr txBox="1"/>
          <p:nvPr/>
        </p:nvSpPr>
        <p:spPr>
          <a:xfrm>
            <a:off x="8461608" y="1805555"/>
            <a:ext cx="2872083" cy="571016"/>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8784C7">
                    <a:alpha val="100000"/>
                  </a:srgbClr>
                </a:solidFill>
                <a:latin typeface="Source Han Sans CN Bold"/>
                <a:ea typeface="Source Han Sans CN Bold"/>
                <a:cs typeface="Source Han Sans CN Bold"/>
              </a:rPr>
              <a:t>直观的数据可视化</a:t>
            </a:r>
            <a:endParaRPr kumimoji="1" lang="zh-CN" altLang="en-US"/>
          </a:p>
        </p:txBody>
      </p:sp>
      <p:sp>
        <p:nvSpPr>
          <p:cNvPr id="13" name="标题 1"/>
          <p:cNvSpPr txBox="1"/>
          <p:nvPr/>
        </p:nvSpPr>
        <p:spPr>
          <a:xfrm>
            <a:off x="1007623" y="2598278"/>
            <a:ext cx="2872083" cy="2103914"/>
          </a:xfrm>
          <a:prstGeom prst="rect">
            <a:avLst/>
          </a:prstGeom>
          <a:noFill/>
          <a:ln>
            <a:noFill/>
          </a:ln>
        </p:spPr>
        <p:txBody>
          <a:bodyPr vert="horz" wrap="square" lIns="91440" tIns="45720" rIns="91440" bIns="45720" rtlCol="0" anchor="t"/>
          <a:lstStyle/>
          <a:p>
            <a:pPr algn="l">
              <a:lnSpc>
                <a:spcPct val="150000"/>
              </a:lnSpc>
            </a:pPr>
            <a:r>
              <a:rPr kumimoji="1" lang="en-US" altLang="zh-CN" sz="2000" dirty="0" err="1">
                <a:ln w="12700">
                  <a:noFill/>
                </a:ln>
                <a:solidFill>
                  <a:srgbClr val="262626">
                    <a:alpha val="100000"/>
                  </a:srgbClr>
                </a:solidFill>
                <a:latin typeface="Source Han Sans"/>
                <a:ea typeface="Source Han Sans"/>
                <a:cs typeface="Source Han Sans"/>
              </a:rPr>
              <a:t>图像识别技术结合USB实时传输，确保数据采集精度高、实时性强，为后续数据处理提供可靠基础</a:t>
            </a:r>
            <a:r>
              <a:rPr kumimoji="1" lang="en-US" altLang="zh-CN" sz="2000" dirty="0">
                <a:ln w="12700">
                  <a:noFill/>
                </a:ln>
                <a:solidFill>
                  <a:srgbClr val="262626">
                    <a:alpha val="100000"/>
                  </a:srgbClr>
                </a:solidFill>
                <a:latin typeface="Source Han Sans"/>
                <a:ea typeface="Source Han Sans"/>
                <a:cs typeface="Source Han Sans"/>
              </a:rPr>
              <a:t>。</a:t>
            </a:r>
            <a:endParaRPr kumimoji="1" lang="zh-CN" altLang="en-US" sz="2000" dirty="0"/>
          </a:p>
        </p:txBody>
      </p:sp>
      <p:sp>
        <p:nvSpPr>
          <p:cNvPr id="14" name="标题 1"/>
          <p:cNvSpPr txBox="1"/>
          <p:nvPr/>
        </p:nvSpPr>
        <p:spPr>
          <a:xfrm>
            <a:off x="1131614" y="4937372"/>
            <a:ext cx="406673" cy="45719"/>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a:off x="4858605" y="4937372"/>
            <a:ext cx="406673" cy="45719"/>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6" name="标题 1"/>
          <p:cNvSpPr txBox="1"/>
          <p:nvPr/>
        </p:nvSpPr>
        <p:spPr>
          <a:xfrm>
            <a:off x="4734616" y="2598278"/>
            <a:ext cx="2872083" cy="2103914"/>
          </a:xfrm>
          <a:prstGeom prst="rect">
            <a:avLst/>
          </a:prstGeom>
          <a:noFill/>
          <a:ln>
            <a:noFill/>
          </a:ln>
        </p:spPr>
        <p:txBody>
          <a:bodyPr vert="horz" wrap="square" lIns="91440" tIns="45720" rIns="91440" bIns="45720" rtlCol="0" anchor="t"/>
          <a:lstStyle/>
          <a:p>
            <a:pPr algn="l">
              <a:lnSpc>
                <a:spcPct val="150000"/>
              </a:lnSpc>
            </a:pPr>
            <a:r>
              <a:rPr kumimoji="1" lang="en-US" altLang="zh-CN" dirty="0" err="1">
                <a:ln w="12700">
                  <a:noFill/>
                </a:ln>
                <a:solidFill>
                  <a:srgbClr val="262626">
                    <a:alpha val="100000"/>
                  </a:srgbClr>
                </a:solidFill>
                <a:latin typeface="Source Han Sans"/>
                <a:ea typeface="Source Han Sans"/>
                <a:cs typeface="Source Han Sans"/>
              </a:rPr>
              <a:t>Python编程与机器学习算法相结合，实现数据清洗、异常值检测、模型拟合等复杂操作，提高数据处理效率和精度</a:t>
            </a:r>
            <a:r>
              <a:rPr kumimoji="1" lang="en-US" altLang="zh-CN"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7" name="标题 1"/>
          <p:cNvSpPr txBox="1"/>
          <p:nvPr/>
        </p:nvSpPr>
        <p:spPr>
          <a:xfrm>
            <a:off x="8461609" y="2598278"/>
            <a:ext cx="2872083" cy="2103914"/>
          </a:xfrm>
          <a:prstGeom prst="rect">
            <a:avLst/>
          </a:prstGeom>
          <a:noFill/>
          <a:ln>
            <a:noFill/>
          </a:ln>
        </p:spPr>
        <p:txBody>
          <a:bodyPr vert="horz" wrap="square" lIns="91440" tIns="45720" rIns="91440" bIns="45720" rtlCol="0" anchor="t"/>
          <a:lstStyle/>
          <a:p>
            <a:pPr algn="l">
              <a:lnSpc>
                <a:spcPct val="150000"/>
              </a:lnSpc>
            </a:pPr>
            <a:r>
              <a:rPr kumimoji="1" lang="en-US" altLang="zh-CN" sz="2000" dirty="0" err="1">
                <a:ln w="12700">
                  <a:noFill/>
                </a:ln>
                <a:solidFill>
                  <a:srgbClr val="262626">
                    <a:alpha val="100000"/>
                  </a:srgbClr>
                </a:solidFill>
                <a:latin typeface="Source Han Sans"/>
                <a:ea typeface="Source Han Sans"/>
                <a:cs typeface="Source Han Sans"/>
              </a:rPr>
              <a:t>多种图表类型展示实验数据，动态更新功能增强数据可读性，帮助学生快速理解实验结果</a:t>
            </a:r>
            <a:r>
              <a:rPr kumimoji="1" lang="en-US" altLang="zh-CN" sz="2000" dirty="0">
                <a:ln w="12700">
                  <a:noFill/>
                </a:ln>
                <a:solidFill>
                  <a:srgbClr val="262626">
                    <a:alpha val="100000"/>
                  </a:srgbClr>
                </a:solidFill>
                <a:latin typeface="Source Han Sans"/>
                <a:ea typeface="Source Han Sans"/>
                <a:cs typeface="Source Han Sans"/>
              </a:rPr>
              <a:t>。</a:t>
            </a:r>
            <a:endParaRPr kumimoji="1" lang="zh-CN" altLang="en-US" sz="2000" dirty="0"/>
          </a:p>
        </p:txBody>
      </p:sp>
      <p:sp>
        <p:nvSpPr>
          <p:cNvPr id="18" name="标题 1"/>
          <p:cNvSpPr txBox="1"/>
          <p:nvPr/>
        </p:nvSpPr>
        <p:spPr>
          <a:xfrm>
            <a:off x="8585600" y="4937372"/>
            <a:ext cx="406673" cy="45719"/>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10882873" y="1226159"/>
            <a:ext cx="576603" cy="576603"/>
          </a:xfrm>
          <a:prstGeom prst="ellipse">
            <a:avLst/>
          </a:prstGeom>
          <a:solidFill>
            <a:schemeClr val="accent2">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6703847" y="4796234"/>
            <a:ext cx="904062" cy="904062"/>
          </a:xfrm>
          <a:prstGeom prst="ellipse">
            <a:avLst/>
          </a:pr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技术优势</a:t>
            </a:r>
            <a:endParaRPr kumimoji="1" lang="zh-CN" altLang="en-US"/>
          </a:p>
        </p:txBody>
      </p:sp>
      <p:grpSp>
        <p:nvGrpSpPr>
          <p:cNvPr id="22" name="组合 21"/>
          <p:cNvGrpSpPr/>
          <p:nvPr/>
        </p:nvGrpSpPr>
        <p:grpSpPr>
          <a:xfrm>
            <a:off x="685961" y="330467"/>
            <a:ext cx="490273" cy="72000"/>
            <a:chOff x="685961" y="330467"/>
            <a:chExt cx="490273" cy="72000"/>
          </a:xfrm>
        </p:grpSpPr>
        <p:sp>
          <p:nvSpPr>
            <p:cNvPr id="23"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5"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6"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3624856"/>
            <a:ext cx="12192000" cy="3233144"/>
          </a:xfrm>
          <a:custGeom>
            <a:avLst/>
            <a:gdLst>
              <a:gd name="connsiteX0" fmla="*/ 9375494 w 12192000"/>
              <a:gd name="connsiteY0" fmla="*/ 209 h 3233144"/>
              <a:gd name="connsiteX1" fmla="*/ 12192000 w 12192000"/>
              <a:gd name="connsiteY1" fmla="*/ 327194 h 3233144"/>
              <a:gd name="connsiteX2" fmla="*/ 12192000 w 12192000"/>
              <a:gd name="connsiteY2" fmla="*/ 3233144 h 3233144"/>
              <a:gd name="connsiteX3" fmla="*/ 0 w 12192000"/>
              <a:gd name="connsiteY3" fmla="*/ 3233144 h 3233144"/>
              <a:gd name="connsiteX4" fmla="*/ 0 w 12192000"/>
              <a:gd name="connsiteY4" fmla="*/ 327194 h 3233144"/>
              <a:gd name="connsiteX5" fmla="*/ 2731625 w 12192000"/>
              <a:gd name="connsiteY5" fmla="*/ 486346 h 3233144"/>
              <a:gd name="connsiteX6" fmla="*/ 9375494 w 12192000"/>
              <a:gd name="connsiteY6" fmla="*/ 209 h 3233144"/>
            </a:gdLst>
            <a:ahLst/>
            <a:cxnLst/>
            <a:rect l="l" t="t" r="r" b="b"/>
            <a:pathLst>
              <a:path w="12192000" h="3233144">
                <a:moveTo>
                  <a:pt x="9375494" y="209"/>
                </a:moveTo>
                <a:cubicBezTo>
                  <a:pt x="10349053" y="12748"/>
                  <a:pt x="11484659" y="71586"/>
                  <a:pt x="12192000" y="327194"/>
                </a:cubicBezTo>
                <a:lnTo>
                  <a:pt x="12192000" y="3233144"/>
                </a:lnTo>
                <a:lnTo>
                  <a:pt x="0" y="3233144"/>
                </a:lnTo>
                <a:lnTo>
                  <a:pt x="0" y="327194"/>
                </a:lnTo>
                <a:cubicBezTo>
                  <a:pt x="910542" y="418826"/>
                  <a:pt x="740779" y="428473"/>
                  <a:pt x="2731625" y="486346"/>
                </a:cubicBezTo>
                <a:cubicBezTo>
                  <a:pt x="4722471" y="544219"/>
                  <a:pt x="8401935" y="-12330"/>
                  <a:pt x="9375494" y="209"/>
                </a:cubicBezTo>
                <a:close/>
              </a:path>
            </a:pathLst>
          </a:cu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lnSpc>
                <a:spcPct val="110000"/>
              </a:lnSpc>
            </a:pPr>
            <a:endParaRPr kumimoji="1" lang="zh-CN" altLang="en-US"/>
          </a:p>
        </p:txBody>
      </p:sp>
      <p:sp>
        <p:nvSpPr>
          <p:cNvPr id="4" name="标题 1"/>
          <p:cNvSpPr txBox="1"/>
          <p:nvPr/>
        </p:nvSpPr>
        <p:spPr>
          <a:xfrm>
            <a:off x="0" y="3416393"/>
            <a:ext cx="12192000" cy="617887"/>
          </a:xfrm>
          <a:custGeom>
            <a:avLst/>
            <a:gdLst>
              <a:gd name="connsiteX0" fmla="*/ 9375494 w 12192000"/>
              <a:gd name="connsiteY0" fmla="*/ 209 h 617887"/>
              <a:gd name="connsiteX1" fmla="*/ 12192000 w 12192000"/>
              <a:gd name="connsiteY1" fmla="*/ 454514 h 617887"/>
              <a:gd name="connsiteX2" fmla="*/ 9375494 w 12192000"/>
              <a:gd name="connsiteY2" fmla="*/ 127529 h 617887"/>
              <a:gd name="connsiteX3" fmla="*/ 2731625 w 12192000"/>
              <a:gd name="connsiteY3" fmla="*/ 613666 h 617887"/>
              <a:gd name="connsiteX4" fmla="*/ 0 w 12192000"/>
              <a:gd name="connsiteY4" fmla="*/ 454514 h 617887"/>
              <a:gd name="connsiteX5" fmla="*/ 2731625 w 12192000"/>
              <a:gd name="connsiteY5" fmla="*/ 486346 h 617887"/>
              <a:gd name="connsiteX6" fmla="*/ 9375494 w 12192000"/>
              <a:gd name="connsiteY6" fmla="*/ 209 h 617887"/>
              <a:gd name="connsiteX7" fmla="*/ 9375494 w 12192000"/>
              <a:gd name="connsiteY7" fmla="*/ 209 h 617887"/>
              <a:gd name="connsiteX8" fmla="*/ 9375494 w 12192000"/>
              <a:gd name="connsiteY8" fmla="*/ 209 h 617887"/>
            </a:gdLst>
            <a:ahLst/>
            <a:cxnLst/>
            <a:rect l="l" t="t" r="r" b="b"/>
            <a:pathLst>
              <a:path w="12192000" h="617887">
                <a:moveTo>
                  <a:pt x="9375494" y="209"/>
                </a:moveTo>
                <a:cubicBezTo>
                  <a:pt x="10952223" y="-5096"/>
                  <a:pt x="12192000" y="433294"/>
                  <a:pt x="12192000" y="454514"/>
                </a:cubicBezTo>
                <a:cubicBezTo>
                  <a:pt x="10888980" y="165854"/>
                  <a:pt x="10349053" y="140068"/>
                  <a:pt x="9375494" y="127529"/>
                </a:cubicBezTo>
                <a:cubicBezTo>
                  <a:pt x="8401935" y="114990"/>
                  <a:pt x="4722471" y="671539"/>
                  <a:pt x="2731625" y="613666"/>
                </a:cubicBezTo>
                <a:cubicBezTo>
                  <a:pt x="740779" y="555793"/>
                  <a:pt x="910542" y="546146"/>
                  <a:pt x="0" y="454514"/>
                </a:cubicBezTo>
                <a:cubicBezTo>
                  <a:pt x="910542" y="487985"/>
                  <a:pt x="1821083" y="475735"/>
                  <a:pt x="2731625" y="486346"/>
                </a:cubicBezTo>
                <a:cubicBezTo>
                  <a:pt x="4722471" y="544219"/>
                  <a:pt x="8401935" y="-12330"/>
                  <a:pt x="9375494" y="209"/>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25385" y="971384"/>
            <a:ext cx="4648136" cy="590087"/>
          </a:xfrm>
          <a:prstGeom prst="rect">
            <a:avLst/>
          </a:prstGeom>
          <a:noFill/>
          <a:ln>
            <a:noFill/>
          </a:ln>
        </p:spPr>
        <p:txBody>
          <a:bodyPr vert="horz" wrap="square" lIns="0" tIns="0" rIns="0" bIns="0" rtlCol="0" anchor="b"/>
          <a:lstStyle/>
          <a:p>
            <a:pPr algn="l">
              <a:lnSpc>
                <a:spcPct val="130000"/>
              </a:lnSpc>
            </a:pPr>
            <a:r>
              <a:rPr kumimoji="1" lang="en-US" altLang="zh-CN" sz="2800" dirty="0" err="1">
                <a:ln w="12700">
                  <a:noFill/>
                </a:ln>
                <a:solidFill>
                  <a:srgbClr val="000000">
                    <a:alpha val="100000"/>
                  </a:srgbClr>
                </a:solidFill>
                <a:latin typeface="Source Han Sans CN Bold"/>
                <a:ea typeface="Source Han Sans CN Bold"/>
                <a:cs typeface="Source Han Sans CN Bold"/>
              </a:rPr>
              <a:t>图像识别技术应用</a:t>
            </a:r>
            <a:endParaRPr kumimoji="1" lang="zh-CN" altLang="en-US" sz="2800" dirty="0"/>
          </a:p>
        </p:txBody>
      </p:sp>
      <p:sp>
        <p:nvSpPr>
          <p:cNvPr id="6" name="标题 1"/>
          <p:cNvSpPr txBox="1"/>
          <p:nvPr/>
        </p:nvSpPr>
        <p:spPr>
          <a:xfrm>
            <a:off x="757961" y="1599333"/>
            <a:ext cx="4648136" cy="1153756"/>
          </a:xfrm>
          <a:prstGeom prst="rect">
            <a:avLst/>
          </a:prstGeom>
          <a:noFill/>
          <a:ln>
            <a:noFill/>
          </a:ln>
        </p:spPr>
        <p:txBody>
          <a:bodyPr vert="horz" wrap="square" lIns="0" tIns="0" rIns="0" bIns="0" rtlCol="0" anchor="t"/>
          <a:lstStyle/>
          <a:p>
            <a:pPr algn="l">
              <a:lnSpc>
                <a:spcPct val="150000"/>
              </a:lnSpc>
            </a:pPr>
            <a:r>
              <a:rPr kumimoji="1" lang="en-US" altLang="zh-CN" sz="2400" dirty="0" err="1">
                <a:ln w="12700">
                  <a:noFill/>
                </a:ln>
                <a:solidFill>
                  <a:srgbClr val="000000">
                    <a:alpha val="100000"/>
                  </a:srgbClr>
                </a:solidFill>
                <a:latin typeface="Source Han Sans"/>
                <a:ea typeface="Source Han Sans"/>
                <a:cs typeface="Source Han Sans"/>
              </a:rPr>
              <a:t>创新性地将OpenCV图像识别技术应用于恒压过滤实验，实现滤液液位的自动监测，减少人工操作误差</a:t>
            </a:r>
            <a:r>
              <a:rPr kumimoji="1" lang="en-US" altLang="zh-CN" sz="2400" dirty="0">
                <a:ln w="12700">
                  <a:noFill/>
                </a:ln>
                <a:solidFill>
                  <a:srgbClr val="000000">
                    <a:alpha val="100000"/>
                  </a:srgbClr>
                </a:solidFill>
                <a:latin typeface="Source Han Sans"/>
                <a:ea typeface="Source Han Sans"/>
                <a:cs typeface="Source Han Sans"/>
              </a:rPr>
              <a:t>。</a:t>
            </a:r>
            <a:endParaRPr kumimoji="1" lang="zh-CN" altLang="en-US" sz="2400" dirty="0"/>
          </a:p>
        </p:txBody>
      </p:sp>
      <p:sp>
        <p:nvSpPr>
          <p:cNvPr id="7" name="标题 1"/>
          <p:cNvSpPr txBox="1"/>
          <p:nvPr/>
        </p:nvSpPr>
        <p:spPr>
          <a:xfrm>
            <a:off x="6508692" y="937229"/>
            <a:ext cx="4648136" cy="590087"/>
          </a:xfrm>
          <a:prstGeom prst="rect">
            <a:avLst/>
          </a:prstGeom>
          <a:noFill/>
          <a:ln>
            <a:noFill/>
          </a:ln>
        </p:spPr>
        <p:txBody>
          <a:bodyPr vert="horz" wrap="square" lIns="0" tIns="0" rIns="0" bIns="0" rtlCol="0" anchor="b"/>
          <a:lstStyle/>
          <a:p>
            <a:pPr algn="l">
              <a:lnSpc>
                <a:spcPct val="130000"/>
              </a:lnSpc>
            </a:pPr>
            <a:r>
              <a:rPr kumimoji="1" lang="en-US" altLang="zh-CN" sz="2800" dirty="0" err="1">
                <a:ln w="12700">
                  <a:noFill/>
                </a:ln>
                <a:solidFill>
                  <a:srgbClr val="000000">
                    <a:alpha val="100000"/>
                  </a:srgbClr>
                </a:solidFill>
                <a:latin typeface="Source Han Sans CN Bold"/>
                <a:ea typeface="Source Han Sans CN Bold"/>
                <a:cs typeface="Source Han Sans CN Bold"/>
              </a:rPr>
              <a:t>集成化实验平台</a:t>
            </a:r>
            <a:endParaRPr kumimoji="1" lang="zh-CN" altLang="en-US" sz="2800" dirty="0"/>
          </a:p>
        </p:txBody>
      </p:sp>
      <p:sp>
        <p:nvSpPr>
          <p:cNvPr id="8" name="标题 1"/>
          <p:cNvSpPr txBox="1"/>
          <p:nvPr/>
        </p:nvSpPr>
        <p:spPr>
          <a:xfrm>
            <a:off x="6474980" y="1732222"/>
            <a:ext cx="4648136" cy="1153756"/>
          </a:xfrm>
          <a:prstGeom prst="rect">
            <a:avLst/>
          </a:prstGeom>
          <a:noFill/>
          <a:ln>
            <a:noFill/>
          </a:ln>
        </p:spPr>
        <p:txBody>
          <a:bodyPr vert="horz" wrap="square" lIns="0" tIns="0" rIns="0" bIns="0" rtlCol="0" anchor="t"/>
          <a:lstStyle/>
          <a:p>
            <a:pPr algn="l">
              <a:lnSpc>
                <a:spcPct val="150000"/>
              </a:lnSpc>
            </a:pPr>
            <a:r>
              <a:rPr kumimoji="1" lang="en-US" altLang="zh-CN" sz="2000" dirty="0" err="1">
                <a:ln w="12700">
                  <a:noFill/>
                </a:ln>
                <a:solidFill>
                  <a:srgbClr val="000000">
                    <a:alpha val="100000"/>
                  </a:srgbClr>
                </a:solidFill>
                <a:latin typeface="Source Han Sans"/>
                <a:ea typeface="Source Han Sans"/>
                <a:cs typeface="Source Han Sans"/>
              </a:rPr>
              <a:t>开发的ChemLabX软件集数据采集、处理、可视化于一体，操作简便，通用性强，可扩展至多个化工实验项目，具有较高的应用价值</a:t>
            </a:r>
            <a:r>
              <a:rPr kumimoji="1" lang="en-US" altLang="zh-CN" sz="2000" dirty="0">
                <a:ln w="12700">
                  <a:noFill/>
                </a:ln>
                <a:solidFill>
                  <a:srgbClr val="000000">
                    <a:alpha val="100000"/>
                  </a:srgbClr>
                </a:solidFill>
                <a:latin typeface="Source Han Sans"/>
                <a:ea typeface="Source Han Sans"/>
                <a:cs typeface="Source Han Sans"/>
              </a:rPr>
              <a:t>。</a:t>
            </a:r>
            <a:endParaRPr kumimoji="1" lang="zh-CN" altLang="en-US" sz="2000" dirty="0"/>
          </a:p>
        </p:txBody>
      </p:sp>
      <p:sp>
        <p:nvSpPr>
          <p:cNvPr id="9" name="标题 1"/>
          <p:cNvSpPr txBox="1"/>
          <p:nvPr/>
        </p:nvSpPr>
        <p:spPr>
          <a:xfrm>
            <a:off x="897385" y="3996474"/>
            <a:ext cx="4648136" cy="590087"/>
          </a:xfrm>
          <a:prstGeom prst="rect">
            <a:avLst/>
          </a:prstGeom>
          <a:noFill/>
          <a:ln>
            <a:noFill/>
          </a:ln>
        </p:spPr>
        <p:txBody>
          <a:bodyPr vert="horz" wrap="square" lIns="0" tIns="0" rIns="0" bIns="0" rtlCol="0" anchor="b"/>
          <a:lstStyle/>
          <a:p>
            <a:pPr algn="l">
              <a:lnSpc>
                <a:spcPct val="130000"/>
              </a:lnSpc>
            </a:pPr>
            <a:r>
              <a:rPr kumimoji="1" lang="en-US" altLang="zh-CN" sz="2800" dirty="0" err="1">
                <a:ln w="12700">
                  <a:noFill/>
                </a:ln>
                <a:solidFill>
                  <a:srgbClr val="FFFFFF">
                    <a:alpha val="100000"/>
                  </a:srgbClr>
                </a:solidFill>
                <a:latin typeface="Source Han Sans CN Bold"/>
                <a:ea typeface="Source Han Sans CN Bold"/>
                <a:cs typeface="Source Han Sans CN Bold"/>
              </a:rPr>
              <a:t>机器学习算法融合</a:t>
            </a:r>
            <a:endParaRPr kumimoji="1" lang="zh-CN" altLang="en-US" sz="2800" dirty="0"/>
          </a:p>
        </p:txBody>
      </p:sp>
      <p:sp>
        <p:nvSpPr>
          <p:cNvPr id="10" name="标题 1"/>
          <p:cNvSpPr txBox="1"/>
          <p:nvPr/>
        </p:nvSpPr>
        <p:spPr>
          <a:xfrm>
            <a:off x="946653" y="4997881"/>
            <a:ext cx="4648136" cy="1153756"/>
          </a:xfrm>
          <a:prstGeom prst="rect">
            <a:avLst/>
          </a:prstGeom>
          <a:noFill/>
          <a:ln>
            <a:noFill/>
          </a:ln>
        </p:spPr>
        <p:txBody>
          <a:bodyPr vert="horz" wrap="square" lIns="0" tIns="0" rIns="0" bIns="0" rtlCol="0" anchor="t"/>
          <a:lstStyle/>
          <a:p>
            <a:pPr algn="l">
              <a:lnSpc>
                <a:spcPct val="150000"/>
              </a:lnSpc>
            </a:pPr>
            <a:r>
              <a:rPr kumimoji="1" lang="en-US" altLang="zh-CN" dirty="0" err="1">
                <a:ln w="12700">
                  <a:noFill/>
                </a:ln>
                <a:solidFill>
                  <a:srgbClr val="FFFFFF">
                    <a:alpha val="100000"/>
                  </a:srgbClr>
                </a:solidFill>
                <a:latin typeface="Source Han Sans"/>
                <a:ea typeface="Source Han Sans"/>
                <a:cs typeface="Source Han Sans"/>
              </a:rPr>
              <a:t>引入Scikit</a:t>
            </a:r>
            <a:r>
              <a:rPr kumimoji="1" lang="en-US" altLang="zh-CN" dirty="0">
                <a:ln w="12700">
                  <a:noFill/>
                </a:ln>
                <a:solidFill>
                  <a:srgbClr val="FFFFFF">
                    <a:alpha val="100000"/>
                  </a:srgbClr>
                </a:solidFill>
                <a:latin typeface="Source Han Sans"/>
                <a:ea typeface="Source Han Sans"/>
                <a:cs typeface="Source Han Sans"/>
              </a:rPr>
              <a:t>- </a:t>
            </a:r>
            <a:r>
              <a:rPr kumimoji="1" lang="en-US" altLang="zh-CN" dirty="0" err="1">
                <a:ln w="12700">
                  <a:noFill/>
                </a:ln>
                <a:solidFill>
                  <a:srgbClr val="FFFFFF">
                    <a:alpha val="100000"/>
                  </a:srgbClr>
                </a:solidFill>
                <a:latin typeface="Source Han Sans"/>
                <a:ea typeface="Source Han Sans"/>
                <a:cs typeface="Source Han Sans"/>
              </a:rPr>
              <a:t>learn机器学习框架，对过滤方程进行数字化重拟合，提升模型精度，为实验数据处理提供新方法</a:t>
            </a:r>
            <a:r>
              <a:rPr kumimoji="1" lang="en-US" altLang="zh-CN" sz="1400" dirty="0">
                <a:ln w="12700">
                  <a:noFill/>
                </a:ln>
                <a:solidFill>
                  <a:srgbClr val="FFFFFF">
                    <a:alpha val="100000"/>
                  </a:srgbClr>
                </a:solidFill>
                <a:latin typeface="Source Han Sans"/>
                <a:ea typeface="Source Han Sans"/>
                <a:cs typeface="Source Han Sans"/>
              </a:rPr>
              <a:t>。</a:t>
            </a:r>
            <a:endParaRPr kumimoji="1" lang="zh-CN" altLang="en-US" dirty="0"/>
          </a:p>
        </p:txBody>
      </p:sp>
      <p:sp>
        <p:nvSpPr>
          <p:cNvPr id="11" name="标题 1"/>
          <p:cNvSpPr txBox="1"/>
          <p:nvPr/>
        </p:nvSpPr>
        <p:spPr>
          <a:xfrm>
            <a:off x="6432241" y="3586979"/>
            <a:ext cx="242395" cy="242395"/>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518332" y="3673070"/>
            <a:ext cx="70213" cy="70213"/>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3771934" y="3806322"/>
            <a:ext cx="242395" cy="242395"/>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3858025" y="3892413"/>
            <a:ext cx="70213" cy="70213"/>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960032" y="3786791"/>
            <a:ext cx="242395" cy="242395"/>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1046123" y="3872882"/>
            <a:ext cx="70213" cy="70213"/>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创新点</a:t>
            </a:r>
            <a:endParaRPr kumimoji="1" lang="zh-CN" altLang="en-US"/>
          </a:p>
        </p:txBody>
      </p:sp>
      <p:grpSp>
        <p:nvGrpSpPr>
          <p:cNvPr id="18" name="组合 17"/>
          <p:cNvGrpSpPr/>
          <p:nvPr/>
        </p:nvGrpSpPr>
        <p:grpSpPr>
          <a:xfrm>
            <a:off x="685961" y="330467"/>
            <a:ext cx="490273" cy="72000"/>
            <a:chOff x="685961" y="330467"/>
            <a:chExt cx="490273" cy="72000"/>
          </a:xfrm>
        </p:grpSpPr>
        <p:sp>
          <p:nvSpPr>
            <p:cNvPr id="19"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8068" y="5402773"/>
            <a:ext cx="35429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4006498" y="5199742"/>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581606" y="1684253"/>
            <a:ext cx="5626029" cy="4237788"/>
          </a:xfrm>
          <a:prstGeom prst="rect">
            <a:avLst/>
          </a:prstGeom>
          <a:noFill/>
          <a:ln>
            <a:noFill/>
          </a:ln>
        </p:spPr>
      </p:pic>
      <p:grpSp>
        <p:nvGrpSpPr>
          <p:cNvPr id="9" name="组合 8"/>
          <p:cNvGrpSpPr/>
          <p:nvPr/>
        </p:nvGrpSpPr>
        <p:grpSpPr>
          <a:xfrm>
            <a:off x="11407173" y="4493237"/>
            <a:ext cx="153888" cy="1677983"/>
            <a:chOff x="11407173" y="4493237"/>
            <a:chExt cx="153888" cy="1677983"/>
          </a:xfrm>
        </p:grpSpPr>
        <p:sp>
          <p:nvSpPr>
            <p:cNvPr id="10"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7" name="标题 1"/>
          <p:cNvCxnSpPr/>
          <p:nvPr/>
        </p:nvCxnSpPr>
        <p:spPr>
          <a:xfrm>
            <a:off x="828675" y="5217603"/>
            <a:ext cx="3793327" cy="0"/>
          </a:xfrm>
          <a:prstGeom prst="line">
            <a:avLst/>
          </a:prstGeom>
          <a:noFill/>
          <a:ln w="19050" cap="flat">
            <a:solidFill>
              <a:schemeClr val="accent1">
                <a:alpha val="100000"/>
              </a:schemeClr>
            </a:solidFill>
            <a:prstDash val="solid"/>
            <a:miter/>
          </a:ln>
        </p:spPr>
      </p:cxnSp>
      <p:sp>
        <p:nvSpPr>
          <p:cNvPr id="28" name="标题 1"/>
          <p:cNvSpPr txBox="1"/>
          <p:nvPr/>
        </p:nvSpPr>
        <p:spPr>
          <a:xfrm>
            <a:off x="762331" y="-969939"/>
            <a:ext cx="3659543" cy="4355985"/>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5000">
                <a:ln w="12700">
                  <a:noFill/>
                </a:ln>
                <a:gradFill>
                  <a:gsLst>
                    <a:gs pos="0">
                      <a:srgbClr val="FFFFFF">
                        <a:alpha val="0"/>
                      </a:srgbClr>
                    </a:gs>
                    <a:gs pos="85000">
                      <a:srgbClr val="AD84C6">
                        <a:alpha val="100000"/>
                      </a:srgbClr>
                    </a:gs>
                  </a:gsLst>
                  <a:lin ang="16200000" scaled="0"/>
                </a:gradFill>
                <a:latin typeface="Source Han Sans CN Bold"/>
                <a:ea typeface="Source Han Sans CN Bold"/>
                <a:cs typeface="Source Han Sans CN Bold"/>
              </a:rPr>
              <a:t>05</a:t>
            </a:r>
            <a:endParaRPr kumimoji="1" lang="zh-CN" altLang="en-US"/>
          </a:p>
        </p:txBody>
      </p:sp>
      <p:sp>
        <p:nvSpPr>
          <p:cNvPr id="29" name="标题 1"/>
          <p:cNvSpPr txBox="1"/>
          <p:nvPr/>
        </p:nvSpPr>
        <p:spPr>
          <a:xfrm flipH="1">
            <a:off x="5680842" y="1643575"/>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728194" y="3330214"/>
            <a:ext cx="5318711" cy="1801344"/>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a:ea typeface="Source Han Sans CN Bold"/>
                <a:cs typeface="Source Han Sans CN Bold"/>
              </a:rPr>
              <a:t>应用前景与推广价值</a:t>
            </a:r>
            <a:endParaRPr kumimoji="1" lang="zh-CN" altLang="en-US"/>
          </a:p>
        </p:txBody>
      </p:sp>
      <p:sp>
        <p:nvSpPr>
          <p:cNvPr id="31" name="标题 1"/>
          <p:cNvSpPr txBox="1"/>
          <p:nvPr/>
        </p:nvSpPr>
        <p:spPr>
          <a:xfrm>
            <a:off x="2996669" y="1762208"/>
            <a:ext cx="879889" cy="681398"/>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800">
                <a:ln w="12700">
                  <a:noFill/>
                </a:ln>
                <a:solidFill>
                  <a:srgbClr val="AD84C6">
                    <a:alpha val="100000"/>
                  </a:srgbClr>
                </a:solidFill>
                <a:latin typeface="Source Han Sans CN Bold"/>
                <a:ea typeface="Source Han Sans CN Bold"/>
                <a:cs typeface="Source Han Sans CN Bold"/>
              </a:rPr>
              <a:t>PART</a:t>
            </a:r>
            <a:endParaRPr kumimoji="1" lang="zh-CN" altLang="en-US"/>
          </a:p>
        </p:txBody>
      </p:sp>
      <p:sp>
        <p:nvSpPr>
          <p:cNvPr id="32" name="标题 1"/>
          <p:cNvSpPr txBox="1"/>
          <p:nvPr/>
        </p:nvSpPr>
        <p:spPr>
          <a:xfrm flipH="1">
            <a:off x="3037484" y="2686902"/>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6"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8"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0"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a:off x="7211955" y="1677372"/>
            <a:ext cx="5197760" cy="5208604"/>
          </a:xfrm>
          <a:custGeom>
            <a:avLst/>
            <a:gdLst>
              <a:gd name="connsiteX0" fmla="*/ 5604 w 8106032"/>
              <a:gd name="connsiteY0" fmla="*/ 4078531 h 8122943"/>
              <a:gd name="connsiteX1" fmla="*/ 3316 w 8106032"/>
              <a:gd name="connsiteY1" fmla="*/ 5727365 h 8122943"/>
              <a:gd name="connsiteX2" fmla="*/ 15 w 8106032"/>
              <a:gd name="connsiteY2" fmla="*/ 8105673 h 8122943"/>
              <a:gd name="connsiteX3" fmla="*/ 1762 w 8106032"/>
              <a:gd name="connsiteY3" fmla="*/ 6094849 h 8122943"/>
              <a:gd name="connsiteX4" fmla="*/ 11274 w 8106032"/>
              <a:gd name="connsiteY4" fmla="*/ 0 h 8122943"/>
              <a:gd name="connsiteX5" fmla="*/ 5741707 w 8106032"/>
              <a:gd name="connsiteY5" fmla="*/ 2377481 h 8122943"/>
              <a:gd name="connsiteX6" fmla="*/ 8106011 w 8106032"/>
              <a:gd name="connsiteY6" fmla="*/ 8113363 h 8122943"/>
              <a:gd name="connsiteX7" fmla="*/ 0 w 8106032"/>
              <a:gd name="connsiteY7" fmla="*/ 8122943 h 8122943"/>
              <a:gd name="connsiteX8" fmla="*/ 6 w 8106032"/>
              <a:gd name="connsiteY8" fmla="*/ 8116481 h 8122943"/>
              <a:gd name="connsiteX9" fmla="*/ 4768273 w 8106032"/>
              <a:gd name="connsiteY9" fmla="*/ 8110846 h 8122943"/>
              <a:gd name="connsiteX10" fmla="*/ 3377496 w 8106032"/>
              <a:gd name="connsiteY10" fmla="*/ 4736776 h 8122943"/>
              <a:gd name="connsiteX11" fmla="*/ 243101 w 8106032"/>
              <a:gd name="connsiteY11" fmla="*/ 3344119 h 8122943"/>
              <a:gd name="connsiteX12" fmla="*/ 7015 w 8106032"/>
              <a:gd name="connsiteY12" fmla="*/ 3338259 h 8122943"/>
              <a:gd name="connsiteX13" fmla="*/ 9512 w 8106032"/>
              <a:gd name="connsiteY13" fmla="*/ 2028094 h 8122943"/>
              <a:gd name="connsiteX14" fmla="*/ 11274 w 8106032"/>
              <a:gd name="connsiteY14" fmla="*/ 0 h 8122943"/>
            </a:gdLst>
            <a:ahLst/>
            <a:cxnLst/>
            <a:rect l="l" t="t" r="r" b="b"/>
            <a:pathLst>
              <a:path w="8106032" h="8122943">
                <a:moveTo>
                  <a:pt x="5604" y="4078531"/>
                </a:moveTo>
                <a:lnTo>
                  <a:pt x="3316" y="5727365"/>
                </a:lnTo>
                <a:lnTo>
                  <a:pt x="15" y="8105673"/>
                </a:lnTo>
                <a:lnTo>
                  <a:pt x="1762" y="6094849"/>
                </a:lnTo>
                <a:close/>
                <a:moveTo>
                  <a:pt x="11274" y="0"/>
                </a:moveTo>
                <a:cubicBezTo>
                  <a:pt x="2161361" y="0"/>
                  <a:pt x="4223114" y="855394"/>
                  <a:pt x="5741707" y="2377481"/>
                </a:cubicBezTo>
                <a:cubicBezTo>
                  <a:pt x="7260301" y="3899568"/>
                  <a:pt x="8110954" y="5963281"/>
                  <a:pt x="8106011" y="8113363"/>
                </a:cubicBezTo>
                <a:lnTo>
                  <a:pt x="0" y="8122943"/>
                </a:lnTo>
                <a:lnTo>
                  <a:pt x="6" y="8116481"/>
                </a:lnTo>
                <a:lnTo>
                  <a:pt x="4768273" y="8110846"/>
                </a:lnTo>
                <a:cubicBezTo>
                  <a:pt x="4771180" y="6846084"/>
                  <a:pt x="4270793" y="5632127"/>
                  <a:pt x="3377496" y="4736776"/>
                </a:cubicBezTo>
                <a:cubicBezTo>
                  <a:pt x="2540032" y="3897385"/>
                  <a:pt x="1421750" y="3402678"/>
                  <a:pt x="243101" y="3344119"/>
                </a:cubicBezTo>
                <a:lnTo>
                  <a:pt x="7015" y="3338259"/>
                </a:lnTo>
                <a:lnTo>
                  <a:pt x="9512" y="2028094"/>
                </a:lnTo>
                <a:cubicBezTo>
                  <a:pt x="10569" y="1350888"/>
                  <a:pt x="11274" y="674563"/>
                  <a:pt x="11274" y="0"/>
                </a:cubicBezTo>
                <a:close/>
              </a:path>
            </a:pathLst>
          </a:custGeom>
          <a:gradFill>
            <a:gsLst>
              <a:gs pos="1000">
                <a:schemeClr val="accent1">
                  <a:lumMod val="60000"/>
                  <a:lumOff val="40000"/>
                  <a:alpha val="100000"/>
                </a:schemeClr>
              </a:gs>
              <a:gs pos="100000">
                <a:schemeClr val="accent1">
                  <a:lumMod val="75000"/>
                  <a:alpha val="100000"/>
                </a:schemeClr>
              </a:gs>
            </a:gsLst>
            <a:lin ang="8400000" scaled="0"/>
          </a:gra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flipV="1">
            <a:off x="-484414" y="1948098"/>
            <a:ext cx="1476658" cy="1476659"/>
          </a:xfrm>
          <a:custGeom>
            <a:avLst/>
            <a:gdLst>
              <a:gd name="T0" fmla="*/ 417 w 756"/>
              <a:gd name="T1" fmla="*/ 754 h 756"/>
              <a:gd name="T2" fmla="*/ 472 w 756"/>
              <a:gd name="T3" fmla="*/ 744 h 756"/>
              <a:gd name="T4" fmla="*/ 525 w 756"/>
              <a:gd name="T5" fmla="*/ 726 h 756"/>
              <a:gd name="T6" fmla="*/ 574 w 756"/>
              <a:gd name="T7" fmla="*/ 701 h 756"/>
              <a:gd name="T8" fmla="*/ 619 w 756"/>
              <a:gd name="T9" fmla="*/ 670 h 756"/>
              <a:gd name="T10" fmla="*/ 658 w 756"/>
              <a:gd name="T11" fmla="*/ 632 h 756"/>
              <a:gd name="T12" fmla="*/ 691 w 756"/>
              <a:gd name="T13" fmla="*/ 590 h 756"/>
              <a:gd name="T14" fmla="*/ 719 w 756"/>
              <a:gd name="T15" fmla="*/ 542 h 756"/>
              <a:gd name="T16" fmla="*/ 739 w 756"/>
              <a:gd name="T17" fmla="*/ 491 h 756"/>
              <a:gd name="T18" fmla="*/ 751 w 756"/>
              <a:gd name="T19" fmla="*/ 435 h 756"/>
              <a:gd name="T20" fmla="*/ 756 w 756"/>
              <a:gd name="T21" fmla="*/ 378 h 756"/>
              <a:gd name="T22" fmla="*/ 751 w 756"/>
              <a:gd name="T23" fmla="*/ 321 h 756"/>
              <a:gd name="T24" fmla="*/ 739 w 756"/>
              <a:gd name="T25" fmla="*/ 266 h 756"/>
              <a:gd name="T26" fmla="*/ 719 w 756"/>
              <a:gd name="T27" fmla="*/ 214 h 756"/>
              <a:gd name="T28" fmla="*/ 691 w 756"/>
              <a:gd name="T29" fmla="*/ 167 h 756"/>
              <a:gd name="T30" fmla="*/ 658 w 756"/>
              <a:gd name="T31" fmla="*/ 124 h 756"/>
              <a:gd name="T32" fmla="*/ 619 w 756"/>
              <a:gd name="T33" fmla="*/ 87 h 756"/>
              <a:gd name="T34" fmla="*/ 574 w 756"/>
              <a:gd name="T35" fmla="*/ 55 h 756"/>
              <a:gd name="T36" fmla="*/ 525 w 756"/>
              <a:gd name="T37" fmla="*/ 30 h 756"/>
              <a:gd name="T38" fmla="*/ 472 w 756"/>
              <a:gd name="T39" fmla="*/ 12 h 756"/>
              <a:gd name="T40" fmla="*/ 417 w 756"/>
              <a:gd name="T41" fmla="*/ 2 h 756"/>
              <a:gd name="T42" fmla="*/ 358 w 756"/>
              <a:gd name="T43" fmla="*/ 0 h 756"/>
              <a:gd name="T44" fmla="*/ 301 w 756"/>
              <a:gd name="T45" fmla="*/ 8 h 756"/>
              <a:gd name="T46" fmla="*/ 248 w 756"/>
              <a:gd name="T47" fmla="*/ 23 h 756"/>
              <a:gd name="T48" fmla="*/ 197 w 756"/>
              <a:gd name="T49" fmla="*/ 46 h 756"/>
              <a:gd name="T50" fmla="*/ 152 w 756"/>
              <a:gd name="T51" fmla="*/ 76 h 756"/>
              <a:gd name="T52" fmla="*/ 111 w 756"/>
              <a:gd name="T53" fmla="*/ 111 h 756"/>
              <a:gd name="T54" fmla="*/ 75 w 756"/>
              <a:gd name="T55" fmla="*/ 152 h 756"/>
              <a:gd name="T56" fmla="*/ 45 w 756"/>
              <a:gd name="T57" fmla="*/ 198 h 756"/>
              <a:gd name="T58" fmla="*/ 22 w 756"/>
              <a:gd name="T59" fmla="*/ 249 h 756"/>
              <a:gd name="T60" fmla="*/ 7 w 756"/>
              <a:gd name="T61" fmla="*/ 302 h 756"/>
              <a:gd name="T62" fmla="*/ 0 w 756"/>
              <a:gd name="T63" fmla="*/ 359 h 756"/>
              <a:gd name="T64" fmla="*/ 2 w 756"/>
              <a:gd name="T65" fmla="*/ 417 h 756"/>
              <a:gd name="T66" fmla="*/ 12 w 756"/>
              <a:gd name="T67" fmla="*/ 472 h 756"/>
              <a:gd name="T68" fmla="*/ 30 w 756"/>
              <a:gd name="T69" fmla="*/ 525 h 756"/>
              <a:gd name="T70" fmla="*/ 55 w 756"/>
              <a:gd name="T71" fmla="*/ 574 h 756"/>
              <a:gd name="T72" fmla="*/ 86 w 756"/>
              <a:gd name="T73" fmla="*/ 619 h 756"/>
              <a:gd name="T74" fmla="*/ 124 w 756"/>
              <a:gd name="T75" fmla="*/ 658 h 756"/>
              <a:gd name="T76" fmla="*/ 166 w 756"/>
              <a:gd name="T77" fmla="*/ 691 h 756"/>
              <a:gd name="T78" fmla="*/ 214 w 756"/>
              <a:gd name="T79" fmla="*/ 718 h 756"/>
              <a:gd name="T80" fmla="*/ 265 w 756"/>
              <a:gd name="T81" fmla="*/ 739 h 756"/>
              <a:gd name="T82" fmla="*/ 321 w 756"/>
              <a:gd name="T83" fmla="*/ 752 h 756"/>
              <a:gd name="T84" fmla="*/ 378 w 756"/>
              <a:gd name="T85" fmla="*/ 756 h 756"/>
            </a:gdLst>
            <a:ahLst/>
            <a:cxnLst/>
            <a:rect l="0" t="0" r="r" b="b"/>
            <a:pathLst>
              <a:path w="756" h="756">
                <a:moveTo>
                  <a:pt x="378" y="756"/>
                </a:moveTo>
                <a:lnTo>
                  <a:pt x="397" y="756"/>
                </a:lnTo>
                <a:lnTo>
                  <a:pt x="417" y="754"/>
                </a:lnTo>
                <a:lnTo>
                  <a:pt x="435" y="752"/>
                </a:lnTo>
                <a:lnTo>
                  <a:pt x="454" y="749"/>
                </a:lnTo>
                <a:lnTo>
                  <a:pt x="472" y="744"/>
                </a:lnTo>
                <a:lnTo>
                  <a:pt x="490" y="739"/>
                </a:lnTo>
                <a:lnTo>
                  <a:pt x="507" y="734"/>
                </a:lnTo>
                <a:lnTo>
                  <a:pt x="525" y="726"/>
                </a:lnTo>
                <a:lnTo>
                  <a:pt x="542" y="718"/>
                </a:lnTo>
                <a:lnTo>
                  <a:pt x="558" y="711"/>
                </a:lnTo>
                <a:lnTo>
                  <a:pt x="574" y="701"/>
                </a:lnTo>
                <a:lnTo>
                  <a:pt x="589" y="691"/>
                </a:lnTo>
                <a:lnTo>
                  <a:pt x="604" y="681"/>
                </a:lnTo>
                <a:lnTo>
                  <a:pt x="619" y="670"/>
                </a:lnTo>
                <a:lnTo>
                  <a:pt x="632" y="658"/>
                </a:lnTo>
                <a:lnTo>
                  <a:pt x="645" y="645"/>
                </a:lnTo>
                <a:lnTo>
                  <a:pt x="658" y="632"/>
                </a:lnTo>
                <a:lnTo>
                  <a:pt x="669" y="619"/>
                </a:lnTo>
                <a:lnTo>
                  <a:pt x="680" y="604"/>
                </a:lnTo>
                <a:lnTo>
                  <a:pt x="691" y="590"/>
                </a:lnTo>
                <a:lnTo>
                  <a:pt x="701" y="574"/>
                </a:lnTo>
                <a:lnTo>
                  <a:pt x="710" y="559"/>
                </a:lnTo>
                <a:lnTo>
                  <a:pt x="719" y="542"/>
                </a:lnTo>
                <a:lnTo>
                  <a:pt x="727" y="525"/>
                </a:lnTo>
                <a:lnTo>
                  <a:pt x="733" y="508"/>
                </a:lnTo>
                <a:lnTo>
                  <a:pt x="739" y="491"/>
                </a:lnTo>
                <a:lnTo>
                  <a:pt x="744" y="472"/>
                </a:lnTo>
                <a:lnTo>
                  <a:pt x="748" y="455"/>
                </a:lnTo>
                <a:lnTo>
                  <a:pt x="751" y="435"/>
                </a:lnTo>
                <a:lnTo>
                  <a:pt x="754" y="417"/>
                </a:lnTo>
                <a:lnTo>
                  <a:pt x="756" y="398"/>
                </a:lnTo>
                <a:lnTo>
                  <a:pt x="756" y="378"/>
                </a:lnTo>
                <a:lnTo>
                  <a:pt x="756" y="359"/>
                </a:lnTo>
                <a:lnTo>
                  <a:pt x="754" y="339"/>
                </a:lnTo>
                <a:lnTo>
                  <a:pt x="751" y="321"/>
                </a:lnTo>
                <a:lnTo>
                  <a:pt x="748" y="302"/>
                </a:lnTo>
                <a:lnTo>
                  <a:pt x="744" y="284"/>
                </a:lnTo>
                <a:lnTo>
                  <a:pt x="739" y="266"/>
                </a:lnTo>
                <a:lnTo>
                  <a:pt x="733" y="249"/>
                </a:lnTo>
                <a:lnTo>
                  <a:pt x="727" y="231"/>
                </a:lnTo>
                <a:lnTo>
                  <a:pt x="719" y="214"/>
                </a:lnTo>
                <a:lnTo>
                  <a:pt x="710" y="198"/>
                </a:lnTo>
                <a:lnTo>
                  <a:pt x="701" y="183"/>
                </a:lnTo>
                <a:lnTo>
                  <a:pt x="691" y="167"/>
                </a:lnTo>
                <a:lnTo>
                  <a:pt x="680" y="152"/>
                </a:lnTo>
                <a:lnTo>
                  <a:pt x="669" y="137"/>
                </a:lnTo>
                <a:lnTo>
                  <a:pt x="658" y="124"/>
                </a:lnTo>
                <a:lnTo>
                  <a:pt x="645" y="111"/>
                </a:lnTo>
                <a:lnTo>
                  <a:pt x="632" y="98"/>
                </a:lnTo>
                <a:lnTo>
                  <a:pt x="619" y="87"/>
                </a:lnTo>
                <a:lnTo>
                  <a:pt x="604" y="76"/>
                </a:lnTo>
                <a:lnTo>
                  <a:pt x="589" y="65"/>
                </a:lnTo>
                <a:lnTo>
                  <a:pt x="574" y="55"/>
                </a:lnTo>
                <a:lnTo>
                  <a:pt x="558" y="46"/>
                </a:lnTo>
                <a:lnTo>
                  <a:pt x="542" y="38"/>
                </a:lnTo>
                <a:lnTo>
                  <a:pt x="525" y="30"/>
                </a:lnTo>
                <a:lnTo>
                  <a:pt x="507" y="23"/>
                </a:lnTo>
                <a:lnTo>
                  <a:pt x="490" y="17"/>
                </a:lnTo>
                <a:lnTo>
                  <a:pt x="472" y="12"/>
                </a:lnTo>
                <a:lnTo>
                  <a:pt x="454" y="8"/>
                </a:lnTo>
                <a:lnTo>
                  <a:pt x="435" y="5"/>
                </a:lnTo>
                <a:lnTo>
                  <a:pt x="417" y="2"/>
                </a:lnTo>
                <a:lnTo>
                  <a:pt x="397" y="0"/>
                </a:lnTo>
                <a:lnTo>
                  <a:pt x="378" y="0"/>
                </a:lnTo>
                <a:lnTo>
                  <a:pt x="358" y="0"/>
                </a:lnTo>
                <a:lnTo>
                  <a:pt x="339" y="2"/>
                </a:lnTo>
                <a:lnTo>
                  <a:pt x="321" y="5"/>
                </a:lnTo>
                <a:lnTo>
                  <a:pt x="301" y="8"/>
                </a:lnTo>
                <a:lnTo>
                  <a:pt x="284" y="12"/>
                </a:lnTo>
                <a:lnTo>
                  <a:pt x="265" y="17"/>
                </a:lnTo>
                <a:lnTo>
                  <a:pt x="248" y="23"/>
                </a:lnTo>
                <a:lnTo>
                  <a:pt x="231" y="30"/>
                </a:lnTo>
                <a:lnTo>
                  <a:pt x="214" y="38"/>
                </a:lnTo>
                <a:lnTo>
                  <a:pt x="197" y="46"/>
                </a:lnTo>
                <a:lnTo>
                  <a:pt x="182" y="55"/>
                </a:lnTo>
                <a:lnTo>
                  <a:pt x="166" y="65"/>
                </a:lnTo>
                <a:lnTo>
                  <a:pt x="152" y="76"/>
                </a:lnTo>
                <a:lnTo>
                  <a:pt x="137" y="87"/>
                </a:lnTo>
                <a:lnTo>
                  <a:pt x="124" y="98"/>
                </a:lnTo>
                <a:lnTo>
                  <a:pt x="111" y="111"/>
                </a:lnTo>
                <a:lnTo>
                  <a:pt x="98" y="124"/>
                </a:lnTo>
                <a:lnTo>
                  <a:pt x="86" y="137"/>
                </a:lnTo>
                <a:lnTo>
                  <a:pt x="75" y="152"/>
                </a:lnTo>
                <a:lnTo>
                  <a:pt x="65" y="167"/>
                </a:lnTo>
                <a:lnTo>
                  <a:pt x="55" y="183"/>
                </a:lnTo>
                <a:lnTo>
                  <a:pt x="45" y="198"/>
                </a:lnTo>
                <a:lnTo>
                  <a:pt x="38" y="214"/>
                </a:lnTo>
                <a:lnTo>
                  <a:pt x="30" y="231"/>
                </a:lnTo>
                <a:lnTo>
                  <a:pt x="22" y="249"/>
                </a:lnTo>
                <a:lnTo>
                  <a:pt x="17" y="266"/>
                </a:lnTo>
                <a:lnTo>
                  <a:pt x="12" y="284"/>
                </a:lnTo>
                <a:lnTo>
                  <a:pt x="7" y="302"/>
                </a:lnTo>
                <a:lnTo>
                  <a:pt x="4" y="321"/>
                </a:lnTo>
                <a:lnTo>
                  <a:pt x="2" y="339"/>
                </a:lnTo>
                <a:lnTo>
                  <a:pt x="0" y="359"/>
                </a:lnTo>
                <a:lnTo>
                  <a:pt x="0" y="378"/>
                </a:lnTo>
                <a:lnTo>
                  <a:pt x="0" y="398"/>
                </a:lnTo>
                <a:lnTo>
                  <a:pt x="2" y="417"/>
                </a:lnTo>
                <a:lnTo>
                  <a:pt x="4" y="435"/>
                </a:lnTo>
                <a:lnTo>
                  <a:pt x="7" y="455"/>
                </a:lnTo>
                <a:lnTo>
                  <a:pt x="12" y="472"/>
                </a:lnTo>
                <a:lnTo>
                  <a:pt x="17" y="491"/>
                </a:lnTo>
                <a:lnTo>
                  <a:pt x="22" y="508"/>
                </a:lnTo>
                <a:lnTo>
                  <a:pt x="30" y="525"/>
                </a:lnTo>
                <a:lnTo>
                  <a:pt x="38" y="542"/>
                </a:lnTo>
                <a:lnTo>
                  <a:pt x="45" y="559"/>
                </a:lnTo>
                <a:lnTo>
                  <a:pt x="55" y="574"/>
                </a:lnTo>
                <a:lnTo>
                  <a:pt x="65" y="590"/>
                </a:lnTo>
                <a:lnTo>
                  <a:pt x="75" y="604"/>
                </a:lnTo>
                <a:lnTo>
                  <a:pt x="86" y="619"/>
                </a:lnTo>
                <a:lnTo>
                  <a:pt x="98" y="632"/>
                </a:lnTo>
                <a:lnTo>
                  <a:pt x="111" y="645"/>
                </a:lnTo>
                <a:lnTo>
                  <a:pt x="124" y="658"/>
                </a:lnTo>
                <a:lnTo>
                  <a:pt x="137" y="670"/>
                </a:lnTo>
                <a:lnTo>
                  <a:pt x="152" y="681"/>
                </a:lnTo>
                <a:lnTo>
                  <a:pt x="166" y="691"/>
                </a:lnTo>
                <a:lnTo>
                  <a:pt x="182" y="701"/>
                </a:lnTo>
                <a:lnTo>
                  <a:pt x="197" y="711"/>
                </a:lnTo>
                <a:lnTo>
                  <a:pt x="214" y="718"/>
                </a:lnTo>
                <a:lnTo>
                  <a:pt x="231" y="726"/>
                </a:lnTo>
                <a:lnTo>
                  <a:pt x="248" y="734"/>
                </a:lnTo>
                <a:lnTo>
                  <a:pt x="265" y="739"/>
                </a:lnTo>
                <a:lnTo>
                  <a:pt x="284" y="744"/>
                </a:lnTo>
                <a:lnTo>
                  <a:pt x="301" y="749"/>
                </a:lnTo>
                <a:lnTo>
                  <a:pt x="321" y="752"/>
                </a:lnTo>
                <a:lnTo>
                  <a:pt x="339" y="754"/>
                </a:lnTo>
                <a:lnTo>
                  <a:pt x="358" y="756"/>
                </a:lnTo>
                <a:lnTo>
                  <a:pt x="378" y="756"/>
                </a:lnTo>
                <a:close/>
              </a:path>
            </a:pathLst>
          </a:custGeom>
          <a:gradFill>
            <a:gsLst>
              <a:gs pos="32000">
                <a:schemeClr val="accent1">
                  <a:lumMod val="60000"/>
                  <a:lumOff val="40000"/>
                  <a:alpha val="100000"/>
                </a:schemeClr>
              </a:gs>
              <a:gs pos="87000">
                <a:schemeClr val="accent1">
                  <a:lumMod val="75000"/>
                  <a:alpha val="100000"/>
                </a:schemeClr>
              </a:gs>
            </a:gsLst>
            <a:lin ang="2700000" scaled="0"/>
          </a:gradFill>
          <a:ln cap="sq">
            <a:noFill/>
            <a:prstDash val="solid"/>
          </a:ln>
          <a:effectLst/>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a:off x="2156934" y="1790652"/>
            <a:ext cx="2378091" cy="3834198"/>
          </a:xfrm>
          <a:prstGeom prst="roundRect">
            <a:avLst>
              <a:gd name="adj" fmla="val 4000"/>
            </a:avLst>
          </a:prstGeom>
          <a:solidFill>
            <a:schemeClr val="bg1"/>
          </a:solidFill>
          <a:ln w="12700" cap="sq">
            <a:noFill/>
            <a:miter/>
          </a:ln>
          <a:effectLst>
            <a:outerShdw blurRad="1270000" dist="622300" dir="3300000" sx="85000" sy="85000" algn="tl" rotWithShape="0">
              <a:srgbClr val="000000">
                <a:alpha val="40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2272560" y="1894979"/>
            <a:ext cx="242587" cy="242587"/>
          </a:xfrm>
          <a:prstGeom prst="ellipse">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7769915" y="1790652"/>
            <a:ext cx="2378091" cy="3834198"/>
          </a:xfrm>
          <a:prstGeom prst="roundRect">
            <a:avLst>
              <a:gd name="adj" fmla="val 4000"/>
            </a:avLst>
          </a:prstGeom>
          <a:solidFill>
            <a:schemeClr val="bg1"/>
          </a:solidFill>
          <a:ln w="12700" cap="sq">
            <a:noFill/>
            <a:miter/>
          </a:ln>
          <a:effectLst>
            <a:outerShdw blurRad="1270000" dist="622300" dir="3300000" sx="85000" sy="85000" algn="tl" rotWithShape="0">
              <a:srgbClr val="000000">
                <a:alpha val="40000"/>
              </a:srgb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7885541" y="1894979"/>
            <a:ext cx="242587" cy="242587"/>
          </a:xfrm>
          <a:prstGeom prst="ellipse">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849061" y="1606263"/>
            <a:ext cx="2606818" cy="4202976"/>
          </a:xfrm>
          <a:prstGeom prst="roundRect">
            <a:avLst>
              <a:gd name="adj" fmla="val 4000"/>
            </a:avLst>
          </a:prstGeom>
          <a:solidFill>
            <a:schemeClr val="bg1"/>
          </a:solidFill>
          <a:ln w="12700" cap="sq">
            <a:noFill/>
            <a:miter/>
          </a:ln>
          <a:effectLst>
            <a:outerShdw blurRad="1270000" dist="622300" dir="3300000" sx="85000" sy="85000" algn="tl" rotWithShape="0">
              <a:srgbClr val="000000">
                <a:alpha val="40000"/>
              </a:srgb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4975807" y="1720624"/>
            <a:ext cx="265920" cy="265920"/>
          </a:xfrm>
          <a:prstGeom prst="ellipse">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2323630" y="2986738"/>
            <a:ext cx="2044700" cy="505762"/>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提升教学质量</a:t>
            </a:r>
            <a:endParaRPr kumimoji="1" lang="zh-CN" altLang="en-US"/>
          </a:p>
        </p:txBody>
      </p:sp>
      <p:sp>
        <p:nvSpPr>
          <p:cNvPr id="12" name="标题 1"/>
          <p:cNvSpPr txBox="1"/>
          <p:nvPr/>
        </p:nvSpPr>
        <p:spPr>
          <a:xfrm>
            <a:off x="2326740" y="3591537"/>
            <a:ext cx="2038479" cy="1758338"/>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000000">
                    <a:alpha val="100000"/>
                  </a:srgbClr>
                </a:solidFill>
                <a:latin typeface="Source Han Sans"/>
                <a:ea typeface="Source Han Sans"/>
                <a:cs typeface="Source Han Sans"/>
              </a:rPr>
              <a:t>数字化实验方案为化工专业教学提供了高效、精准的实验工具，有助于提高教学质量和学生的学习效果</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3" name="标题 1"/>
          <p:cNvSpPr txBox="1"/>
          <p:nvPr/>
        </p:nvSpPr>
        <p:spPr>
          <a:xfrm>
            <a:off x="5028520" y="2831889"/>
            <a:ext cx="2247900" cy="505762"/>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个性化学习支持</a:t>
            </a:r>
            <a:endParaRPr kumimoji="1" lang="zh-CN" altLang="en-US"/>
          </a:p>
        </p:txBody>
      </p:sp>
      <p:sp>
        <p:nvSpPr>
          <p:cNvPr id="14" name="标题 1"/>
          <p:cNvSpPr txBox="1"/>
          <p:nvPr/>
        </p:nvSpPr>
        <p:spPr>
          <a:xfrm>
            <a:off x="7949310" y="2986738"/>
            <a:ext cx="2019300" cy="505762"/>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教学资源共享</a:t>
            </a:r>
            <a:endParaRPr kumimoji="1" lang="zh-CN" altLang="en-US"/>
          </a:p>
        </p:txBody>
      </p:sp>
      <p:sp>
        <p:nvSpPr>
          <p:cNvPr id="15" name="标题 1"/>
          <p:cNvSpPr txBox="1"/>
          <p:nvPr/>
        </p:nvSpPr>
        <p:spPr>
          <a:xfrm>
            <a:off x="5029731" y="3439772"/>
            <a:ext cx="2245478" cy="1758338"/>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000000">
                    <a:alpha val="100000"/>
                  </a:srgbClr>
                </a:solidFill>
                <a:latin typeface="Source Han Sans"/>
                <a:ea typeface="Source Han Sans"/>
                <a:cs typeface="Source Han Sans"/>
              </a:rPr>
              <a:t>通过可视化数据和丰富的教学资源，满足不同学生的学习需求，促进个性化学习和创新能力培养</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6" name="标题 1"/>
          <p:cNvSpPr txBox="1"/>
          <p:nvPr/>
        </p:nvSpPr>
        <p:spPr>
          <a:xfrm>
            <a:off x="7951823" y="3591537"/>
            <a:ext cx="2014276" cy="1758338"/>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000000">
                    <a:alpha val="100000"/>
                  </a:srgbClr>
                </a:solidFill>
                <a:latin typeface="Source Han Sans"/>
                <a:ea typeface="Source Han Sans"/>
                <a:cs typeface="Source Han Sans"/>
              </a:rPr>
              <a:t>数字化实验平台支持教学资源的共享和复用，便于教师之间交流教学经验和实验数据，推动教学改革与发展</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7" name="标题 1"/>
          <p:cNvSpPr txBox="1"/>
          <p:nvPr/>
        </p:nvSpPr>
        <p:spPr>
          <a:xfrm>
            <a:off x="5814638" y="2015273"/>
            <a:ext cx="675664" cy="653865"/>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3033566" y="2268775"/>
            <a:ext cx="624828" cy="566476"/>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accent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8658515" y="2239599"/>
            <a:ext cx="600890" cy="624828"/>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ahLst/>
            <a:cxn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accent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教学领域应用</a:t>
            </a:r>
            <a:endParaRPr kumimoji="1" lang="zh-CN" altLang="en-US"/>
          </a:p>
        </p:txBody>
      </p:sp>
      <p:grpSp>
        <p:nvGrpSpPr>
          <p:cNvPr id="21" name="组合 20"/>
          <p:cNvGrpSpPr/>
          <p:nvPr/>
        </p:nvGrpSpPr>
        <p:grpSpPr>
          <a:xfrm>
            <a:off x="685961" y="330467"/>
            <a:ext cx="490273" cy="72000"/>
            <a:chOff x="685961" y="330467"/>
            <a:chExt cx="490273" cy="72000"/>
          </a:xfrm>
        </p:grpSpPr>
        <p:sp>
          <p:nvSpPr>
            <p:cNvPr id="22"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3"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5"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01749" y="1851015"/>
            <a:ext cx="3240000" cy="3384000"/>
          </a:xfrm>
          <a:custGeom>
            <a:avLst/>
            <a:gdLst>
              <a:gd name="connsiteX0" fmla="*/ 0 w 7700210"/>
              <a:gd name="connsiteY0" fmla="*/ 3272590 h 3272590"/>
              <a:gd name="connsiteX1" fmla="*/ 7700210 w 7700210"/>
              <a:gd name="connsiteY1" fmla="*/ 3272590 h 3272590"/>
              <a:gd name="connsiteX2" fmla="*/ 7700210 w 7700210"/>
              <a:gd name="connsiteY2" fmla="*/ 232611 h 3272590"/>
              <a:gd name="connsiteX3" fmla="*/ 821676 w 7700210"/>
              <a:gd name="connsiteY3" fmla="*/ 232611 h 3272590"/>
              <a:gd name="connsiteX4" fmla="*/ 686762 w 7700210"/>
              <a:gd name="connsiteY4" fmla="*/ 0 h 3272590"/>
              <a:gd name="connsiteX5" fmla="*/ 551848 w 7700210"/>
              <a:gd name="connsiteY5" fmla="*/ 232611 h 3272590"/>
              <a:gd name="connsiteX6" fmla="*/ 0 w 7700210"/>
              <a:gd name="connsiteY6" fmla="*/ 232611 h 3272590"/>
            </a:gdLst>
            <a:ahLst/>
            <a:cxnLst/>
            <a:rect l="l" t="t" r="r" b="b"/>
            <a:pathLst>
              <a:path w="7700210" h="3272590">
                <a:moveTo>
                  <a:pt x="0" y="3272590"/>
                </a:moveTo>
                <a:lnTo>
                  <a:pt x="7700210" y="3272590"/>
                </a:lnTo>
                <a:lnTo>
                  <a:pt x="7700210" y="232611"/>
                </a:lnTo>
                <a:lnTo>
                  <a:pt x="821676" y="232611"/>
                </a:lnTo>
                <a:lnTo>
                  <a:pt x="686762" y="0"/>
                </a:lnTo>
                <a:lnTo>
                  <a:pt x="551848" y="232611"/>
                </a:lnTo>
                <a:lnTo>
                  <a:pt x="0" y="232611"/>
                </a:lnTo>
                <a:close/>
              </a:path>
            </a:pathLst>
          </a:cu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781749" y="2933828"/>
            <a:ext cx="2880000" cy="1822834"/>
          </a:xfrm>
          <a:prstGeom prst="rect">
            <a:avLst/>
          </a:prstGeom>
          <a:noFill/>
          <a:ln>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高精度的数据采集和处理系统为科研人员提供了丰富的实验数据，有助于深入挖掘数据背后的科学规律，推动化工领域科研创新</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5" name="标题 1"/>
          <p:cNvSpPr txBox="1"/>
          <p:nvPr/>
        </p:nvSpPr>
        <p:spPr>
          <a:xfrm>
            <a:off x="601748" y="5248527"/>
            <a:ext cx="659446" cy="473072"/>
          </a:xfrm>
          <a:prstGeom prst="rect">
            <a:avLst/>
          </a:prstGeom>
          <a:noFill/>
          <a:ln>
            <a:noFill/>
          </a:ln>
        </p:spPr>
        <p:txBody>
          <a:bodyPr vert="horz" wrap="square" lIns="0" tIns="0" rIns="0" bIns="0" rtlCol="0" anchor="t"/>
          <a:lstStyle/>
          <a:p>
            <a:pPr algn="ctr">
              <a:lnSpc>
                <a:spcPct val="130000"/>
              </a:lnSpc>
            </a:pPr>
            <a:r>
              <a:rPr kumimoji="1" lang="en-US" altLang="zh-CN" sz="2800">
                <a:ln w="12700">
                  <a:noFill/>
                </a:ln>
                <a:solidFill>
                  <a:srgbClr val="AD84C6">
                    <a:alpha val="100000"/>
                  </a:srgbClr>
                </a:solidFill>
                <a:latin typeface="OPPOSans B"/>
                <a:ea typeface="OPPOSans B"/>
                <a:cs typeface="OPPOSans B"/>
              </a:rPr>
              <a:t>01</a:t>
            </a:r>
            <a:endParaRPr kumimoji="1" lang="zh-CN" altLang="en-US"/>
          </a:p>
        </p:txBody>
      </p:sp>
      <p:sp>
        <p:nvSpPr>
          <p:cNvPr id="6" name="标题 1"/>
          <p:cNvSpPr txBox="1"/>
          <p:nvPr/>
        </p:nvSpPr>
        <p:spPr>
          <a:xfrm>
            <a:off x="3533535" y="1542801"/>
            <a:ext cx="616427" cy="616427"/>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3658968" y="1690994"/>
            <a:ext cx="365559" cy="320040"/>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flipV="1">
            <a:off x="781749" y="2118371"/>
            <a:ext cx="283125" cy="40855"/>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781749" y="2271951"/>
            <a:ext cx="2880000" cy="648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AD84C6">
                    <a:alpha val="100000"/>
                  </a:srgbClr>
                </a:solidFill>
                <a:latin typeface="Source Han Sans CN Bold"/>
                <a:ea typeface="Source Han Sans CN Bold"/>
                <a:cs typeface="Source Han Sans CN Bold"/>
              </a:rPr>
              <a:t>实验数据挖掘</a:t>
            </a:r>
            <a:endParaRPr kumimoji="1" lang="zh-CN" altLang="en-US"/>
          </a:p>
        </p:txBody>
      </p:sp>
      <p:sp>
        <p:nvSpPr>
          <p:cNvPr id="10" name="标题 1"/>
          <p:cNvSpPr txBox="1"/>
          <p:nvPr/>
        </p:nvSpPr>
        <p:spPr>
          <a:xfrm flipV="1">
            <a:off x="4367798" y="1851015"/>
            <a:ext cx="3240000" cy="3384000"/>
          </a:xfrm>
          <a:custGeom>
            <a:avLst/>
            <a:gdLst>
              <a:gd name="connsiteX0" fmla="*/ 0 w 7700210"/>
              <a:gd name="connsiteY0" fmla="*/ 3272590 h 3272590"/>
              <a:gd name="connsiteX1" fmla="*/ 7700210 w 7700210"/>
              <a:gd name="connsiteY1" fmla="*/ 3272590 h 3272590"/>
              <a:gd name="connsiteX2" fmla="*/ 7700210 w 7700210"/>
              <a:gd name="connsiteY2" fmla="*/ 232611 h 3272590"/>
              <a:gd name="connsiteX3" fmla="*/ 821676 w 7700210"/>
              <a:gd name="connsiteY3" fmla="*/ 232611 h 3272590"/>
              <a:gd name="connsiteX4" fmla="*/ 686762 w 7700210"/>
              <a:gd name="connsiteY4" fmla="*/ 0 h 3272590"/>
              <a:gd name="connsiteX5" fmla="*/ 551848 w 7700210"/>
              <a:gd name="connsiteY5" fmla="*/ 232611 h 3272590"/>
              <a:gd name="connsiteX6" fmla="*/ 0 w 7700210"/>
              <a:gd name="connsiteY6" fmla="*/ 232611 h 3272590"/>
            </a:gdLst>
            <a:ahLst/>
            <a:cxnLst/>
            <a:rect l="l" t="t" r="r" b="b"/>
            <a:pathLst>
              <a:path w="7700210" h="3272590">
                <a:moveTo>
                  <a:pt x="0" y="3272590"/>
                </a:moveTo>
                <a:lnTo>
                  <a:pt x="7700210" y="3272590"/>
                </a:lnTo>
                <a:lnTo>
                  <a:pt x="7700210" y="232611"/>
                </a:lnTo>
                <a:lnTo>
                  <a:pt x="821676" y="232611"/>
                </a:lnTo>
                <a:lnTo>
                  <a:pt x="686762" y="0"/>
                </a:lnTo>
                <a:lnTo>
                  <a:pt x="551848" y="232611"/>
                </a:lnTo>
                <a:lnTo>
                  <a:pt x="0" y="232611"/>
                </a:lnTo>
                <a:close/>
              </a:path>
            </a:pathLst>
          </a:cu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4547798" y="2933828"/>
            <a:ext cx="2880000" cy="1822834"/>
          </a:xfrm>
          <a:prstGeom prst="rect">
            <a:avLst/>
          </a:prstGeom>
          <a:noFill/>
          <a:ln>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数字化模型可为化工过程的模拟与优化提供技术支持，帮助科研人员更好地理解和预测实验结果，为实际工业生产提供理论指导</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2" name="标题 1"/>
          <p:cNvSpPr txBox="1"/>
          <p:nvPr/>
        </p:nvSpPr>
        <p:spPr>
          <a:xfrm>
            <a:off x="4367797" y="5248527"/>
            <a:ext cx="659446" cy="473072"/>
          </a:xfrm>
          <a:prstGeom prst="rect">
            <a:avLst/>
          </a:prstGeom>
          <a:noFill/>
          <a:ln>
            <a:noFill/>
          </a:ln>
        </p:spPr>
        <p:txBody>
          <a:bodyPr vert="horz" wrap="square" lIns="0" tIns="0" rIns="0" bIns="0" rtlCol="0" anchor="t"/>
          <a:lstStyle/>
          <a:p>
            <a:pPr algn="ctr">
              <a:lnSpc>
                <a:spcPct val="130000"/>
              </a:lnSpc>
            </a:pPr>
            <a:r>
              <a:rPr kumimoji="1" lang="en-US" altLang="zh-CN" sz="2800">
                <a:ln w="12700">
                  <a:noFill/>
                </a:ln>
                <a:solidFill>
                  <a:srgbClr val="8784C7">
                    <a:alpha val="100000"/>
                  </a:srgbClr>
                </a:solidFill>
                <a:latin typeface="OPPOSans B"/>
                <a:ea typeface="OPPOSans B"/>
                <a:cs typeface="OPPOSans B"/>
              </a:rPr>
              <a:t>02</a:t>
            </a:r>
            <a:endParaRPr kumimoji="1" lang="zh-CN" altLang="en-US"/>
          </a:p>
        </p:txBody>
      </p:sp>
      <p:sp>
        <p:nvSpPr>
          <p:cNvPr id="13" name="标题 1"/>
          <p:cNvSpPr txBox="1"/>
          <p:nvPr/>
        </p:nvSpPr>
        <p:spPr>
          <a:xfrm>
            <a:off x="7299584" y="1542801"/>
            <a:ext cx="616427" cy="616427"/>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7425018" y="1681931"/>
            <a:ext cx="365559" cy="338167"/>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flipV="1">
            <a:off x="4547798" y="2118371"/>
            <a:ext cx="283125" cy="40855"/>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4547798" y="2271951"/>
            <a:ext cx="2880000" cy="648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8784C7">
                    <a:alpha val="100000"/>
                  </a:srgbClr>
                </a:solidFill>
                <a:latin typeface="Source Han Sans CN Bold"/>
                <a:ea typeface="Source Han Sans CN Bold"/>
                <a:cs typeface="Source Han Sans CN Bold"/>
              </a:rPr>
              <a:t>模拟与优化研究</a:t>
            </a:r>
            <a:endParaRPr kumimoji="1" lang="zh-CN" altLang="en-US"/>
          </a:p>
        </p:txBody>
      </p:sp>
      <p:sp>
        <p:nvSpPr>
          <p:cNvPr id="17" name="标题 1"/>
          <p:cNvSpPr txBox="1"/>
          <p:nvPr/>
        </p:nvSpPr>
        <p:spPr>
          <a:xfrm flipV="1">
            <a:off x="8133848" y="1851015"/>
            <a:ext cx="3240000" cy="3384000"/>
          </a:xfrm>
          <a:custGeom>
            <a:avLst/>
            <a:gdLst>
              <a:gd name="connsiteX0" fmla="*/ 0 w 7700210"/>
              <a:gd name="connsiteY0" fmla="*/ 3272590 h 3272590"/>
              <a:gd name="connsiteX1" fmla="*/ 7700210 w 7700210"/>
              <a:gd name="connsiteY1" fmla="*/ 3272590 h 3272590"/>
              <a:gd name="connsiteX2" fmla="*/ 7700210 w 7700210"/>
              <a:gd name="connsiteY2" fmla="*/ 232611 h 3272590"/>
              <a:gd name="connsiteX3" fmla="*/ 821676 w 7700210"/>
              <a:gd name="connsiteY3" fmla="*/ 232611 h 3272590"/>
              <a:gd name="connsiteX4" fmla="*/ 686762 w 7700210"/>
              <a:gd name="connsiteY4" fmla="*/ 0 h 3272590"/>
              <a:gd name="connsiteX5" fmla="*/ 551848 w 7700210"/>
              <a:gd name="connsiteY5" fmla="*/ 232611 h 3272590"/>
              <a:gd name="connsiteX6" fmla="*/ 0 w 7700210"/>
              <a:gd name="connsiteY6" fmla="*/ 232611 h 3272590"/>
            </a:gdLst>
            <a:ahLst/>
            <a:cxnLst/>
            <a:rect l="l" t="t" r="r" b="b"/>
            <a:pathLst>
              <a:path w="7700210" h="3272590">
                <a:moveTo>
                  <a:pt x="0" y="3272590"/>
                </a:moveTo>
                <a:lnTo>
                  <a:pt x="7700210" y="3272590"/>
                </a:lnTo>
                <a:lnTo>
                  <a:pt x="7700210" y="232611"/>
                </a:lnTo>
                <a:lnTo>
                  <a:pt x="821676" y="232611"/>
                </a:lnTo>
                <a:lnTo>
                  <a:pt x="686762" y="0"/>
                </a:lnTo>
                <a:lnTo>
                  <a:pt x="551848" y="232611"/>
                </a:lnTo>
                <a:lnTo>
                  <a:pt x="0" y="232611"/>
                </a:lnTo>
                <a:close/>
              </a:path>
            </a:pathLst>
          </a:cu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8313847" y="2933828"/>
            <a:ext cx="2880000" cy="1822834"/>
          </a:xfrm>
          <a:prstGeom prst="rect">
            <a:avLst/>
          </a:prstGeom>
          <a:noFill/>
          <a:ln>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数字化实验方案融合了计算机科学、数学建模等多学科知识，为跨学科研究提供了平台，促进化工与其他学科的交叉融合与发展</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9" name="标题 1"/>
          <p:cNvSpPr txBox="1"/>
          <p:nvPr/>
        </p:nvSpPr>
        <p:spPr>
          <a:xfrm>
            <a:off x="8133847" y="5248527"/>
            <a:ext cx="659446" cy="473072"/>
          </a:xfrm>
          <a:prstGeom prst="rect">
            <a:avLst/>
          </a:prstGeom>
          <a:noFill/>
          <a:ln>
            <a:noFill/>
          </a:ln>
        </p:spPr>
        <p:txBody>
          <a:bodyPr vert="horz" wrap="square" lIns="0" tIns="0" rIns="0" bIns="0" rtlCol="0" anchor="t"/>
          <a:lstStyle/>
          <a:p>
            <a:pPr algn="ctr">
              <a:lnSpc>
                <a:spcPct val="130000"/>
              </a:lnSpc>
            </a:pPr>
            <a:r>
              <a:rPr kumimoji="1" lang="en-US" altLang="zh-CN" sz="2800">
                <a:ln w="12700">
                  <a:noFill/>
                </a:ln>
                <a:solidFill>
                  <a:srgbClr val="AD84C6">
                    <a:alpha val="100000"/>
                  </a:srgbClr>
                </a:solidFill>
                <a:latin typeface="OPPOSans B"/>
                <a:ea typeface="OPPOSans B"/>
                <a:cs typeface="OPPOSans B"/>
              </a:rPr>
              <a:t>03</a:t>
            </a:r>
            <a:endParaRPr kumimoji="1" lang="zh-CN" altLang="en-US"/>
          </a:p>
        </p:txBody>
      </p:sp>
      <p:sp>
        <p:nvSpPr>
          <p:cNvPr id="20" name="标题 1"/>
          <p:cNvSpPr txBox="1"/>
          <p:nvPr/>
        </p:nvSpPr>
        <p:spPr>
          <a:xfrm>
            <a:off x="11065634" y="1542801"/>
            <a:ext cx="616427" cy="616427"/>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11191068" y="1678741"/>
            <a:ext cx="365559" cy="344547"/>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flipV="1">
            <a:off x="8313847" y="2118371"/>
            <a:ext cx="283125" cy="40855"/>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8313847" y="2271951"/>
            <a:ext cx="2880000" cy="648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AD84C6">
                    <a:alpha val="100000"/>
                  </a:srgbClr>
                </a:solidFill>
                <a:latin typeface="Source Han Sans CN Bold"/>
                <a:ea typeface="Source Han Sans CN Bold"/>
                <a:cs typeface="Source Han Sans CN Bold"/>
              </a:rPr>
              <a:t>跨学科研究支持</a:t>
            </a:r>
            <a:endParaRPr kumimoji="1" lang="zh-CN" altLang="en-US"/>
          </a:p>
        </p:txBody>
      </p:sp>
      <p:sp>
        <p:nvSpPr>
          <p:cNvPr id="24"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科研领域应用</a:t>
            </a:r>
            <a:endParaRPr kumimoji="1" lang="zh-CN" altLang="en-US"/>
          </a:p>
        </p:txBody>
      </p:sp>
      <p:grpSp>
        <p:nvGrpSpPr>
          <p:cNvPr id="25" name="组合 24"/>
          <p:cNvGrpSpPr/>
          <p:nvPr/>
        </p:nvGrpSpPr>
        <p:grpSpPr>
          <a:xfrm>
            <a:off x="685961" y="330467"/>
            <a:ext cx="490273" cy="72000"/>
            <a:chOff x="685961" y="330467"/>
            <a:chExt cx="490273" cy="72000"/>
          </a:xfrm>
        </p:grpSpPr>
        <p:sp>
          <p:nvSpPr>
            <p:cNvPr id="26"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7"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8"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9"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a:off x="5720317" y="5314950"/>
            <a:ext cx="6471683" cy="1543050"/>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a:off x="0" y="0"/>
            <a:ext cx="885825" cy="2708275"/>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cxnSp>
        <p:nvCxnSpPr>
          <p:cNvPr id="5" name="标题 1"/>
          <p:cNvCxnSpPr/>
          <p:nvPr/>
        </p:nvCxnSpPr>
        <p:spPr>
          <a:xfrm>
            <a:off x="1117600" y="2463607"/>
            <a:ext cx="4619427" cy="0"/>
          </a:xfrm>
          <a:prstGeom prst="line">
            <a:avLst/>
          </a:prstGeom>
          <a:noFill/>
          <a:ln w="22225" cap="sq">
            <a:solidFill>
              <a:schemeClr val="accent1"/>
            </a:solidFill>
            <a:miter/>
          </a:ln>
        </p:spPr>
      </p:cxnSp>
      <p:sp>
        <p:nvSpPr>
          <p:cNvPr id="6" name="标题 1"/>
          <p:cNvSpPr txBox="1"/>
          <p:nvPr/>
        </p:nvSpPr>
        <p:spPr>
          <a:xfrm>
            <a:off x="1629210" y="1919642"/>
            <a:ext cx="32131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CATALOGUE</a:t>
            </a:r>
            <a:endParaRPr kumimoji="1" lang="zh-CN" altLang="en-US"/>
          </a:p>
        </p:txBody>
      </p:sp>
      <p:sp>
        <p:nvSpPr>
          <p:cNvPr id="7" name="标题 1"/>
          <p:cNvSpPr txBox="1"/>
          <p:nvPr/>
        </p:nvSpPr>
        <p:spPr>
          <a:xfrm>
            <a:off x="6286310" y="1591889"/>
            <a:ext cx="6350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01.</a:t>
            </a:r>
            <a:endParaRPr kumimoji="1" lang="zh-CN" altLang="en-US"/>
          </a:p>
        </p:txBody>
      </p:sp>
      <p:sp>
        <p:nvSpPr>
          <p:cNvPr id="8" name="标题 1"/>
          <p:cNvSpPr txBox="1"/>
          <p:nvPr/>
        </p:nvSpPr>
        <p:spPr>
          <a:xfrm>
            <a:off x="6925587" y="1607278"/>
            <a:ext cx="4680000" cy="338554"/>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262626">
                    <a:alpha val="100000"/>
                  </a:srgbClr>
                </a:solidFill>
                <a:latin typeface="OPPOSans B"/>
                <a:ea typeface="OPPOSans B"/>
                <a:cs typeface="OPPOSans B"/>
              </a:rPr>
              <a:t>实验背景与意义</a:t>
            </a:r>
            <a:endParaRPr kumimoji="1" lang="zh-CN" altLang="en-US"/>
          </a:p>
        </p:txBody>
      </p:sp>
      <p:sp>
        <p:nvSpPr>
          <p:cNvPr id="9" name="标题 1"/>
          <p:cNvSpPr txBox="1"/>
          <p:nvPr/>
        </p:nvSpPr>
        <p:spPr>
          <a:xfrm>
            <a:off x="6925587" y="2344572"/>
            <a:ext cx="4680000" cy="338554"/>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262626">
                    <a:alpha val="100000"/>
                  </a:srgbClr>
                </a:solidFill>
                <a:latin typeface="OPPOSans B"/>
                <a:ea typeface="OPPOSans B"/>
                <a:cs typeface="OPPOSans B"/>
              </a:rPr>
              <a:t>数字化设计方案</a:t>
            </a:r>
            <a:endParaRPr kumimoji="1" lang="zh-CN" altLang="en-US"/>
          </a:p>
        </p:txBody>
      </p:sp>
      <p:sp>
        <p:nvSpPr>
          <p:cNvPr id="10" name="标题 1"/>
          <p:cNvSpPr txBox="1"/>
          <p:nvPr/>
        </p:nvSpPr>
        <p:spPr>
          <a:xfrm>
            <a:off x="6286310" y="2329183"/>
            <a:ext cx="6350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02.</a:t>
            </a:r>
            <a:endParaRPr kumimoji="1" lang="zh-CN" altLang="en-US"/>
          </a:p>
        </p:txBody>
      </p:sp>
      <p:sp>
        <p:nvSpPr>
          <p:cNvPr id="11" name="标题 1"/>
          <p:cNvSpPr txBox="1"/>
          <p:nvPr/>
        </p:nvSpPr>
        <p:spPr>
          <a:xfrm>
            <a:off x="6925587" y="3081866"/>
            <a:ext cx="4680000" cy="338554"/>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262626">
                    <a:alpha val="100000"/>
                  </a:srgbClr>
                </a:solidFill>
                <a:latin typeface="OPPOSans B"/>
                <a:ea typeface="OPPOSans B"/>
                <a:cs typeface="OPPOSans B"/>
              </a:rPr>
              <a:t>实验验证与结果分析</a:t>
            </a:r>
            <a:endParaRPr kumimoji="1" lang="zh-CN" altLang="en-US"/>
          </a:p>
        </p:txBody>
      </p:sp>
      <p:sp>
        <p:nvSpPr>
          <p:cNvPr id="12" name="标题 1"/>
          <p:cNvSpPr txBox="1"/>
          <p:nvPr/>
        </p:nvSpPr>
        <p:spPr>
          <a:xfrm>
            <a:off x="6286310" y="3066477"/>
            <a:ext cx="6350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03.</a:t>
            </a:r>
            <a:endParaRPr kumimoji="1" lang="zh-CN" altLang="en-US"/>
          </a:p>
        </p:txBody>
      </p:sp>
      <p:sp>
        <p:nvSpPr>
          <p:cNvPr id="13" name="标题 1"/>
          <p:cNvSpPr txBox="1"/>
          <p:nvPr/>
        </p:nvSpPr>
        <p:spPr>
          <a:xfrm>
            <a:off x="6925587" y="3819160"/>
            <a:ext cx="4680000" cy="338554"/>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262626">
                    <a:alpha val="100000"/>
                  </a:srgbClr>
                </a:solidFill>
                <a:latin typeface="OPPOSans B"/>
                <a:ea typeface="OPPOSans B"/>
                <a:cs typeface="OPPOSans B"/>
              </a:rPr>
              <a:t>技术优势与创新点</a:t>
            </a:r>
            <a:endParaRPr kumimoji="1" lang="zh-CN" altLang="en-US"/>
          </a:p>
        </p:txBody>
      </p:sp>
      <p:sp>
        <p:nvSpPr>
          <p:cNvPr id="14" name="标题 1"/>
          <p:cNvSpPr txBox="1"/>
          <p:nvPr/>
        </p:nvSpPr>
        <p:spPr>
          <a:xfrm>
            <a:off x="6286310" y="3803771"/>
            <a:ext cx="6350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04.</a:t>
            </a:r>
            <a:endParaRPr kumimoji="1" lang="zh-CN" altLang="en-US"/>
          </a:p>
        </p:txBody>
      </p:sp>
      <p:sp>
        <p:nvSpPr>
          <p:cNvPr id="15" name="标题 1"/>
          <p:cNvSpPr txBox="1"/>
          <p:nvPr/>
        </p:nvSpPr>
        <p:spPr>
          <a:xfrm>
            <a:off x="1549698" y="1125468"/>
            <a:ext cx="1866900" cy="7493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5400">
                <a:ln w="12700">
                  <a:noFill/>
                </a:ln>
                <a:solidFill>
                  <a:srgbClr val="262626">
                    <a:alpha val="100000"/>
                  </a:srgbClr>
                </a:solidFill>
                <a:latin typeface="OPPOSans B"/>
                <a:ea typeface="OPPOSans B"/>
                <a:cs typeface="OPPOSans B"/>
              </a:rPr>
              <a:t>目录</a:t>
            </a:r>
            <a:endParaRPr kumimoji="1" lang="zh-CN" altLang="en-US"/>
          </a:p>
        </p:txBody>
      </p:sp>
      <p:sp>
        <p:nvSpPr>
          <p:cNvPr id="16" name="标题 1"/>
          <p:cNvSpPr txBox="1"/>
          <p:nvPr/>
        </p:nvSpPr>
        <p:spPr>
          <a:xfrm>
            <a:off x="6925587" y="4556452"/>
            <a:ext cx="4680000" cy="338554"/>
          </a:xfrm>
          <a:prstGeom prst="rect">
            <a:avLst/>
          </a:prstGeom>
          <a:noFill/>
          <a:ln>
            <a:noFill/>
          </a:ln>
        </p:spPr>
        <p:txBody>
          <a:bodyPr vert="horz" wrap="square" lIns="0" tIns="0" rIns="0" bIns="0" rtlCol="0" anchor="t"/>
          <a:lstStyle/>
          <a:p>
            <a:pPr algn="l">
              <a:lnSpc>
                <a:spcPct val="120000"/>
              </a:lnSpc>
            </a:pPr>
            <a:r>
              <a:rPr kumimoji="1" lang="en-US" altLang="zh-CN" sz="2200">
                <a:ln w="12700">
                  <a:noFill/>
                </a:ln>
                <a:solidFill>
                  <a:srgbClr val="262626">
                    <a:alpha val="100000"/>
                  </a:srgbClr>
                </a:solidFill>
                <a:latin typeface="OPPOSans B"/>
                <a:ea typeface="OPPOSans B"/>
                <a:cs typeface="OPPOSans B"/>
              </a:rPr>
              <a:t>应用前景与推广价值</a:t>
            </a:r>
            <a:endParaRPr kumimoji="1" lang="zh-CN" altLang="en-US"/>
          </a:p>
        </p:txBody>
      </p:sp>
      <p:sp>
        <p:nvSpPr>
          <p:cNvPr id="17" name="标题 1"/>
          <p:cNvSpPr txBox="1"/>
          <p:nvPr/>
        </p:nvSpPr>
        <p:spPr>
          <a:xfrm>
            <a:off x="6286310" y="4541063"/>
            <a:ext cx="635000" cy="3302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2400">
                <a:ln w="12700">
                  <a:noFill/>
                </a:ln>
                <a:solidFill>
                  <a:srgbClr val="262626">
                    <a:alpha val="100000"/>
                  </a:srgbClr>
                </a:solidFill>
                <a:latin typeface="OPPOSans B"/>
                <a:ea typeface="OPPOSans B"/>
                <a:cs typeface="OPPOSans B"/>
              </a:rPr>
              <a:t>05.</a:t>
            </a:r>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6753325"/>
            <a:ext cx="12192000" cy="114300"/>
          </a:xfrm>
          <a:custGeom>
            <a:avLst/>
            <a:gdLst>
              <a:gd name="connsiteX0" fmla="*/ 0 w 12192000"/>
              <a:gd name="connsiteY0" fmla="*/ 0 h 114300"/>
              <a:gd name="connsiteX1" fmla="*/ 12192000 w 12192000"/>
              <a:gd name="connsiteY1" fmla="*/ 0 h 114300"/>
              <a:gd name="connsiteX2" fmla="*/ 12192000 w 12192000"/>
              <a:gd name="connsiteY2" fmla="*/ 114300 h 114300"/>
              <a:gd name="connsiteX3" fmla="*/ 0 w 12192000"/>
              <a:gd name="connsiteY3" fmla="*/ 114300 h 114300"/>
            </a:gdLst>
            <a:ahLst/>
            <a:cxnLst/>
            <a:rect l="l" t="t" r="r" b="b"/>
            <a:pathLst>
              <a:path w="12192000" h="114300">
                <a:moveTo>
                  <a:pt x="0" y="0"/>
                </a:moveTo>
                <a:lnTo>
                  <a:pt x="12192000" y="0"/>
                </a:lnTo>
                <a:lnTo>
                  <a:pt x="12192000" y="114300"/>
                </a:lnTo>
                <a:lnTo>
                  <a:pt x="0" y="114300"/>
                </a:lnTo>
                <a:close/>
              </a:path>
            </a:pathLst>
          </a:custGeom>
          <a:gradFill>
            <a:gsLst>
              <a:gs pos="0">
                <a:schemeClr val="accent1"/>
              </a:gs>
              <a:gs pos="100000">
                <a:schemeClr val="accent1">
                  <a:lumMod val="5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93039" y="1796248"/>
            <a:ext cx="3534911" cy="4048112"/>
          </a:xfrm>
          <a:prstGeom prst="roundRect">
            <a:avLst>
              <a:gd name="adj" fmla="val 3166"/>
            </a:avLst>
          </a:prstGeom>
          <a:solidFill>
            <a:schemeClr val="bg1"/>
          </a:solidFill>
          <a:ln w="12700" cap="sq">
            <a:noFill/>
            <a:miter/>
          </a:ln>
          <a:effectLst>
            <a:outerShdw blurRad="139700" dist="38100" dir="2700000" algn="tl" rotWithShape="0">
              <a:schemeClr val="accent1">
                <a:alpha val="21000"/>
              </a:schemeClr>
            </a:outerShdw>
          </a:effectLst>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a:off x="693040" y="1696393"/>
            <a:ext cx="3534908" cy="395544"/>
          </a:xfrm>
          <a:prstGeom prst="round2DiagRect">
            <a:avLst>
              <a:gd name="adj1" fmla="val 31901"/>
              <a:gd name="adj2" fmla="val 0"/>
            </a:avLst>
          </a:prstGeom>
          <a:gradFill>
            <a:gsLst>
              <a:gs pos="0">
                <a:schemeClr val="accent1"/>
              </a:gs>
              <a:gs pos="10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71821" y="1735966"/>
            <a:ext cx="3428011" cy="320383"/>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a:ea typeface="Source Han Sans CN Bold"/>
                <a:cs typeface="Source Han Sans CN Bold"/>
              </a:rPr>
              <a:t>生产过程监控</a:t>
            </a:r>
            <a:endParaRPr kumimoji="1" lang="zh-CN" altLang="en-US"/>
          </a:p>
        </p:txBody>
      </p:sp>
      <p:sp>
        <p:nvSpPr>
          <p:cNvPr id="7" name="标题 1"/>
          <p:cNvSpPr txBox="1"/>
          <p:nvPr/>
        </p:nvSpPr>
        <p:spPr>
          <a:xfrm>
            <a:off x="4333625" y="1787676"/>
            <a:ext cx="3534911" cy="4048112"/>
          </a:xfrm>
          <a:prstGeom prst="roundRect">
            <a:avLst>
              <a:gd name="adj" fmla="val 3166"/>
            </a:avLst>
          </a:prstGeom>
          <a:solidFill>
            <a:schemeClr val="bg1"/>
          </a:solidFill>
          <a:ln w="12700" cap="sq">
            <a:noFill/>
            <a:miter/>
          </a:ln>
          <a:effectLst>
            <a:outerShdw blurRad="139700" dist="38100" dir="2700000" algn="tl" rotWithShape="0">
              <a:schemeClr val="accent1">
                <a:alpha val="21000"/>
              </a:schemeClr>
            </a:outerShdw>
          </a:effectLst>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a:off x="5214438" y="1696393"/>
            <a:ext cx="2339743" cy="386972"/>
          </a:xfrm>
          <a:prstGeom prst="round2DiagRect">
            <a:avLst>
              <a:gd name="adj1" fmla="val 31901"/>
              <a:gd name="adj2" fmla="val 0"/>
            </a:avLst>
          </a:prstGeom>
          <a:gradFill>
            <a:gsLst>
              <a:gs pos="0">
                <a:schemeClr val="accent1">
                  <a:lumMod val="20000"/>
                  <a:lumOff val="80000"/>
                </a:schemeClr>
              </a:gs>
              <a:gs pos="100000">
                <a:schemeClr val="accent1">
                  <a:lumMod val="40000"/>
                  <a:lumOff val="6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333627" y="1687820"/>
            <a:ext cx="3534909" cy="395544"/>
          </a:xfrm>
          <a:prstGeom prst="round2DiagRect">
            <a:avLst>
              <a:gd name="adj1" fmla="val 31901"/>
              <a:gd name="adj2" fmla="val 0"/>
            </a:avLst>
          </a:prstGeom>
          <a:gradFill>
            <a:gsLst>
              <a:gs pos="0">
                <a:schemeClr val="accent1"/>
              </a:gs>
              <a:gs pos="10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4412409" y="1727393"/>
            <a:ext cx="3428011" cy="320383"/>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a:ea typeface="Source Han Sans CN Bold"/>
                <a:cs typeface="Source Han Sans CN Bold"/>
              </a:rPr>
              <a:t>工艺优化与改进</a:t>
            </a:r>
            <a:endParaRPr kumimoji="1" lang="zh-CN" altLang="en-US"/>
          </a:p>
        </p:txBody>
      </p:sp>
      <p:sp>
        <p:nvSpPr>
          <p:cNvPr id="11" name="标题 1"/>
          <p:cNvSpPr txBox="1"/>
          <p:nvPr/>
        </p:nvSpPr>
        <p:spPr>
          <a:xfrm>
            <a:off x="771820" y="2143929"/>
            <a:ext cx="3428011" cy="3544159"/>
          </a:xfrm>
          <a:prstGeom prst="rect">
            <a:avLst/>
          </a:prstGeom>
          <a:noFill/>
          <a:ln>
            <a:noFill/>
          </a:ln>
        </p:spPr>
        <p:txBody>
          <a:bodyPr vert="horz" wrap="square" lIns="0" tIns="0" rIns="0" bIns="0" rtlCol="0" anchor="t"/>
          <a:lstStyle/>
          <a:p>
            <a:pPr algn="l">
              <a:lnSpc>
                <a:spcPct val="150000"/>
              </a:lnSpc>
            </a:pPr>
            <a:r>
              <a:rPr kumimoji="1" lang="en-US" altLang="zh-CN" sz="2400" dirty="0" err="1">
                <a:ln w="12700">
                  <a:noFill/>
                </a:ln>
                <a:solidFill>
                  <a:srgbClr val="000000">
                    <a:alpha val="100000"/>
                  </a:srgbClr>
                </a:solidFill>
                <a:latin typeface="Source Han Sans"/>
                <a:ea typeface="Source Han Sans"/>
                <a:cs typeface="Source Han Sans"/>
              </a:rPr>
              <a:t>数字化数据采集与处理技术可应用于工业生产过程的实时监控，及时发现生产过程中的异常情况，提高生产效率和产品质量</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2" name="标题 1"/>
          <p:cNvSpPr txBox="1"/>
          <p:nvPr/>
        </p:nvSpPr>
        <p:spPr>
          <a:xfrm>
            <a:off x="4412407" y="2134380"/>
            <a:ext cx="3428011" cy="3544159"/>
          </a:xfrm>
          <a:prstGeom prst="rect">
            <a:avLst/>
          </a:prstGeom>
          <a:noFill/>
          <a:ln>
            <a:noFill/>
          </a:ln>
        </p:spPr>
        <p:txBody>
          <a:bodyPr vert="horz" wrap="square" lIns="0" tIns="0" rIns="0" bIns="0" rtlCol="0" anchor="t"/>
          <a:lstStyle/>
          <a:p>
            <a:pPr algn="l">
              <a:lnSpc>
                <a:spcPct val="150000"/>
              </a:lnSpc>
            </a:pPr>
            <a:r>
              <a:rPr kumimoji="1" lang="en-US" altLang="zh-CN" sz="2400" dirty="0" err="1">
                <a:ln w="12700">
                  <a:noFill/>
                </a:ln>
                <a:solidFill>
                  <a:srgbClr val="000000">
                    <a:alpha val="100000"/>
                  </a:srgbClr>
                </a:solidFill>
                <a:latin typeface="Source Han Sans"/>
                <a:ea typeface="Source Han Sans"/>
                <a:cs typeface="Source Han Sans"/>
              </a:rPr>
              <a:t>基于数字化模型的工艺优化方法可为工业生产提供科学依据，帮助企业优化生产流程，降低生产成本，提高经济效益</a:t>
            </a:r>
            <a:r>
              <a:rPr kumimoji="1" lang="en-US" altLang="zh-CN" sz="2400" dirty="0">
                <a:ln w="12700">
                  <a:noFill/>
                </a:ln>
                <a:solidFill>
                  <a:srgbClr val="000000">
                    <a:alpha val="100000"/>
                  </a:srgbClr>
                </a:solidFill>
                <a:latin typeface="Source Han Sans"/>
                <a:ea typeface="Source Han Sans"/>
                <a:cs typeface="Source Han Sans"/>
              </a:rPr>
              <a:t>。</a:t>
            </a:r>
            <a:endParaRPr kumimoji="1" lang="zh-CN" altLang="en-US" sz="2400" dirty="0"/>
          </a:p>
        </p:txBody>
      </p:sp>
      <p:sp>
        <p:nvSpPr>
          <p:cNvPr id="13" name="标题 1"/>
          <p:cNvSpPr txBox="1"/>
          <p:nvPr/>
        </p:nvSpPr>
        <p:spPr>
          <a:xfrm>
            <a:off x="7949750" y="1765248"/>
            <a:ext cx="3534911" cy="4048112"/>
          </a:xfrm>
          <a:prstGeom prst="roundRect">
            <a:avLst>
              <a:gd name="adj" fmla="val 3166"/>
            </a:avLst>
          </a:prstGeom>
          <a:solidFill>
            <a:schemeClr val="bg1"/>
          </a:solidFill>
          <a:ln w="12700" cap="sq">
            <a:noFill/>
            <a:miter/>
          </a:ln>
          <a:effectLst>
            <a:outerShdw blurRad="139700" dist="38100" dir="2700000" algn="tl" rotWithShape="0">
              <a:schemeClr val="accent1">
                <a:alpha val="21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4" name="标题 1"/>
          <p:cNvSpPr txBox="1"/>
          <p:nvPr/>
        </p:nvSpPr>
        <p:spPr>
          <a:xfrm>
            <a:off x="7949749" y="1665393"/>
            <a:ext cx="3534908" cy="395544"/>
          </a:xfrm>
          <a:prstGeom prst="round2DiagRect">
            <a:avLst>
              <a:gd name="adj1" fmla="val 31901"/>
              <a:gd name="adj2" fmla="val 0"/>
            </a:avLst>
          </a:prstGeom>
          <a:gradFill>
            <a:gsLst>
              <a:gs pos="0">
                <a:schemeClr val="accent1"/>
              </a:gs>
              <a:gs pos="10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8028533" y="1704966"/>
            <a:ext cx="3428011" cy="320383"/>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a:ea typeface="Source Han Sans CN Bold"/>
                <a:cs typeface="Source Han Sans CN Bold"/>
              </a:rPr>
              <a:t>智能化工厂建设</a:t>
            </a:r>
            <a:endParaRPr kumimoji="1" lang="zh-CN" altLang="en-US"/>
          </a:p>
        </p:txBody>
      </p:sp>
      <p:sp>
        <p:nvSpPr>
          <p:cNvPr id="16" name="标题 1"/>
          <p:cNvSpPr txBox="1"/>
          <p:nvPr/>
        </p:nvSpPr>
        <p:spPr>
          <a:xfrm>
            <a:off x="8028532" y="2112929"/>
            <a:ext cx="3428011" cy="3544159"/>
          </a:xfrm>
          <a:prstGeom prst="rect">
            <a:avLst/>
          </a:prstGeom>
          <a:noFill/>
          <a:ln>
            <a:noFill/>
          </a:ln>
        </p:spPr>
        <p:txBody>
          <a:bodyPr vert="horz" wrap="square" lIns="0" tIns="0" rIns="0" bIns="0" rtlCol="0" anchor="t"/>
          <a:lstStyle/>
          <a:p>
            <a:pPr algn="l">
              <a:lnSpc>
                <a:spcPct val="150000"/>
              </a:lnSpc>
            </a:pPr>
            <a:r>
              <a:rPr kumimoji="1" lang="en-US" altLang="zh-CN" sz="2400" dirty="0" err="1">
                <a:ln w="12700">
                  <a:noFill/>
                </a:ln>
                <a:solidFill>
                  <a:srgbClr val="000000">
                    <a:alpha val="100000"/>
                  </a:srgbClr>
                </a:solidFill>
                <a:latin typeface="Source Han Sans"/>
                <a:ea typeface="Source Han Sans"/>
                <a:cs typeface="Source Han Sans"/>
              </a:rPr>
              <a:t>数字化实验方案为智能化工厂的建设提供了技术支持，推动化工行业的数字化转型和智能化升级，提高企业的核心竞争力</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7"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工业领域应用</a:t>
            </a:r>
            <a:endParaRPr kumimoji="1" lang="zh-CN" altLang="en-US"/>
          </a:p>
        </p:txBody>
      </p:sp>
      <p:grpSp>
        <p:nvGrpSpPr>
          <p:cNvPr id="18" name="组合 17"/>
          <p:cNvGrpSpPr/>
          <p:nvPr/>
        </p:nvGrpSpPr>
        <p:grpSpPr>
          <a:xfrm>
            <a:off x="685961" y="330467"/>
            <a:ext cx="490273" cy="72000"/>
            <a:chOff x="685961" y="330467"/>
            <a:chExt cx="490273" cy="72000"/>
          </a:xfrm>
        </p:grpSpPr>
        <p:sp>
          <p:nvSpPr>
            <p:cNvPr id="19"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grpSp>
        <p:nvGrpSpPr>
          <p:cNvPr id="3" name="组合 2"/>
          <p:cNvGrpSpPr/>
          <p:nvPr/>
        </p:nvGrpSpPr>
        <p:grpSpPr>
          <a:xfrm>
            <a:off x="5085027" y="1499376"/>
            <a:ext cx="1731937" cy="1731937"/>
            <a:chOff x="5085027" y="1499376"/>
            <a:chExt cx="1731937" cy="1731937"/>
          </a:xfrm>
        </p:grpSpPr>
        <p:sp>
          <p:nvSpPr>
            <p:cNvPr id="4" name="标题 1"/>
            <p:cNvSpPr txBox="1"/>
            <p:nvPr/>
          </p:nvSpPr>
          <p:spPr>
            <a:xfrm rot="19260000">
              <a:off x="5335290" y="1749639"/>
              <a:ext cx="1231411" cy="1231410"/>
            </a:xfrm>
            <a:prstGeom prst="arc">
              <a:avLst>
                <a:gd name="adj1" fmla="val 16200000"/>
                <a:gd name="adj2" fmla="val 20799759"/>
              </a:avLst>
            </a:prstGeom>
            <a:noFill/>
            <a:ln w="63500" cap="rnd">
              <a:gradFill>
                <a:gsLst>
                  <a:gs pos="0">
                    <a:schemeClr val="accent2">
                      <a:lumMod val="90000"/>
                    </a:schemeClr>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8960000" flipV="1">
              <a:off x="6286777" y="1863425"/>
              <a:ext cx="185841" cy="147905"/>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grpSp>
        <p:nvGrpSpPr>
          <p:cNvPr id="6" name="组合 5"/>
          <p:cNvGrpSpPr/>
          <p:nvPr/>
        </p:nvGrpSpPr>
        <p:grpSpPr>
          <a:xfrm>
            <a:off x="3876559" y="2845494"/>
            <a:ext cx="1731307" cy="1731307"/>
            <a:chOff x="3876559" y="2845494"/>
            <a:chExt cx="1731307" cy="1731307"/>
          </a:xfrm>
        </p:grpSpPr>
        <p:sp>
          <p:nvSpPr>
            <p:cNvPr id="7" name="标题 1"/>
            <p:cNvSpPr txBox="1"/>
            <p:nvPr/>
          </p:nvSpPr>
          <p:spPr>
            <a:xfrm rot="2328287" flipV="1">
              <a:off x="4126507" y="3095443"/>
              <a:ext cx="1231411" cy="1231410"/>
            </a:xfrm>
            <a:prstGeom prst="arc">
              <a:avLst>
                <a:gd name="adj1" fmla="val 16200000"/>
                <a:gd name="adj2" fmla="val 20799759"/>
              </a:avLst>
            </a:prstGeom>
            <a:noFill/>
            <a:ln w="63500" cap="rnd">
              <a:solidFill>
                <a:schemeClr val="accent2">
                  <a:lumMod val="9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3007300">
              <a:off x="5077993" y="4085529"/>
              <a:ext cx="185841" cy="147905"/>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9" name="标题 1"/>
          <p:cNvSpPr txBox="1"/>
          <p:nvPr/>
        </p:nvSpPr>
        <p:spPr>
          <a:xfrm>
            <a:off x="653692" y="2308685"/>
            <a:ext cx="2706708" cy="531915"/>
          </a:xfrm>
          <a:prstGeom prst="rect">
            <a:avLst/>
          </a:prstGeom>
          <a:noFill/>
          <a:ln>
            <a:noFill/>
          </a:ln>
        </p:spPr>
        <p:txBody>
          <a:bodyPr vert="horz" wrap="square" lIns="0" tIns="0" rIns="0" bIns="0" rtlCol="0" anchor="b"/>
          <a:lstStyle/>
          <a:p>
            <a:pPr algn="r">
              <a:lnSpc>
                <a:spcPct val="110000"/>
              </a:lnSpc>
            </a:pPr>
            <a:r>
              <a:rPr kumimoji="1" lang="en-US" altLang="zh-CN" sz="1600">
                <a:ln w="12700">
                  <a:noFill/>
                </a:ln>
                <a:solidFill>
                  <a:srgbClr val="716DBD">
                    <a:alpha val="100000"/>
                  </a:srgbClr>
                </a:solidFill>
                <a:latin typeface="Source Han Sans CN Bold"/>
                <a:ea typeface="Source Han Sans CN Bold"/>
                <a:cs typeface="Source Han Sans CN Bold"/>
              </a:rPr>
              <a:t>普适性</a:t>
            </a:r>
            <a:endParaRPr kumimoji="1" lang="zh-CN" altLang="en-US"/>
          </a:p>
        </p:txBody>
      </p:sp>
      <p:sp>
        <p:nvSpPr>
          <p:cNvPr id="10" name="标题 1"/>
          <p:cNvSpPr txBox="1"/>
          <p:nvPr/>
        </p:nvSpPr>
        <p:spPr>
          <a:xfrm>
            <a:off x="715023" y="2857196"/>
            <a:ext cx="2700000" cy="1876849"/>
          </a:xfrm>
          <a:prstGeom prst="rect">
            <a:avLst/>
          </a:prstGeom>
          <a:noFill/>
          <a:ln>
            <a:noFill/>
          </a:ln>
        </p:spPr>
        <p:txBody>
          <a:bodyPr vert="horz" wrap="square" lIns="0" tIns="0" rIns="0" bIns="0" rtlCol="0" anchor="t"/>
          <a:lstStyle/>
          <a:p>
            <a:pPr algn="r">
              <a:lnSpc>
                <a:spcPct val="150000"/>
              </a:lnSpc>
            </a:pPr>
            <a:r>
              <a:rPr kumimoji="1" lang="en-US" altLang="zh-CN" dirty="0" err="1">
                <a:ln w="12700">
                  <a:noFill/>
                </a:ln>
                <a:solidFill>
                  <a:srgbClr val="262626">
                    <a:alpha val="100000"/>
                  </a:srgbClr>
                </a:solidFill>
                <a:latin typeface="Source Han Sans"/>
                <a:ea typeface="Source Han Sans"/>
                <a:cs typeface="Source Han Sans"/>
              </a:rPr>
              <a:t>数字化实验方案适用于多种化工实验和工业场景，具有广泛的普适性和推广价值</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1" name="标题 1"/>
          <p:cNvSpPr txBox="1"/>
          <p:nvPr/>
        </p:nvSpPr>
        <p:spPr>
          <a:xfrm>
            <a:off x="8818900" y="2297110"/>
            <a:ext cx="2706708" cy="531915"/>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AD84C6">
                    <a:alpha val="100000"/>
                  </a:srgbClr>
                </a:solidFill>
                <a:latin typeface="Source Han Sans CN Bold"/>
                <a:ea typeface="Source Han Sans CN Bold"/>
                <a:cs typeface="Source Han Sans CN Bold"/>
              </a:rPr>
              <a:t>社会效益</a:t>
            </a:r>
            <a:endParaRPr kumimoji="1" lang="zh-CN" altLang="en-US"/>
          </a:p>
        </p:txBody>
      </p:sp>
      <p:sp>
        <p:nvSpPr>
          <p:cNvPr id="12" name="标题 1"/>
          <p:cNvSpPr txBox="1"/>
          <p:nvPr/>
        </p:nvSpPr>
        <p:spPr>
          <a:xfrm>
            <a:off x="8818900" y="2857197"/>
            <a:ext cx="2700000" cy="3038404"/>
          </a:xfrm>
          <a:prstGeom prst="rect">
            <a:avLst/>
          </a:prstGeom>
          <a:noFill/>
          <a:ln>
            <a:noFill/>
          </a:ln>
        </p:spPr>
        <p:txBody>
          <a:bodyPr vert="horz" wrap="square" lIns="0" tIns="0" rIns="0" bIns="0" rtlCol="0" anchor="t"/>
          <a:lstStyle/>
          <a:p>
            <a:pPr algn="l">
              <a:lnSpc>
                <a:spcPct val="150000"/>
              </a:lnSpc>
            </a:pPr>
            <a:r>
              <a:rPr kumimoji="1" lang="en-US" altLang="zh-CN" sz="2000" dirty="0" err="1">
                <a:ln w="12700">
                  <a:noFill/>
                </a:ln>
                <a:solidFill>
                  <a:srgbClr val="262626">
                    <a:alpha val="100000"/>
                  </a:srgbClr>
                </a:solidFill>
                <a:latin typeface="Source Han Sans"/>
                <a:ea typeface="Source Han Sans"/>
                <a:cs typeface="Source Han Sans"/>
              </a:rPr>
              <a:t>推广数字化实验方案有助于培养适应数字化时代需求的化工专业人才，推动化工行业的可持续发展，具有重要的社会效益</a:t>
            </a:r>
            <a:r>
              <a:rPr kumimoji="1" lang="en-US" altLang="zh-CN" sz="2000" dirty="0">
                <a:ln w="12700">
                  <a:noFill/>
                </a:ln>
                <a:solidFill>
                  <a:srgbClr val="262626">
                    <a:alpha val="100000"/>
                  </a:srgbClr>
                </a:solidFill>
                <a:latin typeface="Source Han Sans"/>
                <a:ea typeface="Source Han Sans"/>
                <a:cs typeface="Source Han Sans"/>
              </a:rPr>
              <a:t>。</a:t>
            </a:r>
            <a:endParaRPr kumimoji="1" lang="zh-CN" altLang="en-US" sz="2000" dirty="0"/>
          </a:p>
        </p:txBody>
      </p:sp>
      <p:sp>
        <p:nvSpPr>
          <p:cNvPr id="13" name="标题 1"/>
          <p:cNvSpPr txBox="1"/>
          <p:nvPr/>
        </p:nvSpPr>
        <p:spPr>
          <a:xfrm rot="16200000">
            <a:off x="8501885" y="2613740"/>
            <a:ext cx="155872" cy="134372"/>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5400000" flipH="1">
            <a:off x="3482502" y="2613740"/>
            <a:ext cx="155872" cy="134372"/>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4739650" y="4352104"/>
            <a:ext cx="2694008" cy="531915"/>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716DBD">
                    <a:alpha val="100000"/>
                  </a:srgbClr>
                </a:solidFill>
                <a:latin typeface="Source Han Sans CN Bold"/>
                <a:ea typeface="Source Han Sans CN Bold"/>
                <a:cs typeface="Source Han Sans CN Bold"/>
              </a:rPr>
              <a:t>成本效益</a:t>
            </a:r>
            <a:endParaRPr kumimoji="1" lang="zh-CN" altLang="en-US"/>
          </a:p>
        </p:txBody>
      </p:sp>
      <p:sp>
        <p:nvSpPr>
          <p:cNvPr id="16" name="标题 1"/>
          <p:cNvSpPr txBox="1"/>
          <p:nvPr/>
        </p:nvSpPr>
        <p:spPr>
          <a:xfrm>
            <a:off x="4739650" y="4912191"/>
            <a:ext cx="2700000" cy="1731308"/>
          </a:xfrm>
          <a:prstGeom prst="rect">
            <a:avLst/>
          </a:prstGeom>
          <a:noFill/>
          <a:ln>
            <a:noFill/>
          </a:ln>
        </p:spPr>
        <p:txBody>
          <a:bodyPr vert="horz" wrap="square" lIns="0" tIns="0" rIns="0" bIns="0" rtlCol="0" anchor="t"/>
          <a:lstStyle/>
          <a:p>
            <a:pPr>
              <a:lnSpc>
                <a:spcPct val="150000"/>
              </a:lnSpc>
            </a:pPr>
            <a:r>
              <a:rPr kumimoji="1" lang="en-US" altLang="zh-CN" sz="2000" dirty="0" err="1">
                <a:ln w="12700">
                  <a:noFill/>
                </a:ln>
                <a:solidFill>
                  <a:srgbClr val="262626">
                    <a:alpha val="100000"/>
                  </a:srgbClr>
                </a:solidFill>
                <a:latin typeface="Source Han Sans"/>
                <a:ea typeface="Source Han Sans"/>
                <a:cs typeface="Source Han Sans"/>
              </a:rPr>
              <a:t>数字化系统降低了实验数据采集和处理的人力成本，提高了工作效率，具有较高的性价比</a:t>
            </a:r>
            <a:r>
              <a:rPr kumimoji="1" lang="en-US" altLang="zh-CN" sz="2000" dirty="0">
                <a:ln w="12700">
                  <a:noFill/>
                </a:ln>
                <a:solidFill>
                  <a:srgbClr val="262626">
                    <a:alpha val="100000"/>
                  </a:srgbClr>
                </a:solidFill>
                <a:latin typeface="Source Han Sans"/>
                <a:ea typeface="Source Han Sans"/>
                <a:cs typeface="Source Han Sans"/>
              </a:rPr>
              <a:t>。</a:t>
            </a:r>
            <a:endParaRPr kumimoji="1" lang="zh-CN" altLang="en-US" sz="2000" dirty="0"/>
          </a:p>
        </p:txBody>
      </p:sp>
      <p:sp>
        <p:nvSpPr>
          <p:cNvPr id="17" name="标题 1"/>
          <p:cNvSpPr txBox="1"/>
          <p:nvPr/>
        </p:nvSpPr>
        <p:spPr>
          <a:xfrm rot="7200000" flipH="1">
            <a:off x="6011714" y="4335860"/>
            <a:ext cx="155872" cy="134372"/>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5400000" flipH="1">
            <a:off x="3634902" y="2766140"/>
            <a:ext cx="155872" cy="134372"/>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19" name="组合 18"/>
          <p:cNvGrpSpPr/>
          <p:nvPr/>
        </p:nvGrpSpPr>
        <p:grpSpPr>
          <a:xfrm>
            <a:off x="3649777" y="1975439"/>
            <a:ext cx="4645154" cy="2150737"/>
            <a:chOff x="3649777" y="1975439"/>
            <a:chExt cx="4645154" cy="2150737"/>
          </a:xfrm>
        </p:grpSpPr>
        <p:sp>
          <p:nvSpPr>
            <p:cNvPr id="20" name="标题 1"/>
            <p:cNvSpPr txBox="1"/>
            <p:nvPr/>
          </p:nvSpPr>
          <p:spPr>
            <a:xfrm rot="18423172" flipH="1">
              <a:off x="3956611" y="2282273"/>
              <a:ext cx="1531752" cy="1531751"/>
            </a:xfrm>
            <a:prstGeom prst="arc">
              <a:avLst>
                <a:gd name="adj1" fmla="val 9798045"/>
                <a:gd name="adj2" fmla="val 5261848"/>
              </a:avLst>
            </a:prstGeom>
            <a:noFill/>
            <a:ln w="508000" cap="rnd">
              <a:gradFill>
                <a:gsLst>
                  <a:gs pos="0">
                    <a:schemeClr val="accent2">
                      <a:lumMod val="90000"/>
                    </a:schemeClr>
                  </a:gs>
                  <a:gs pos="100000">
                    <a:schemeClr val="accent2"/>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18423172" flipH="1">
              <a:off x="5206478" y="2282273"/>
              <a:ext cx="1531752" cy="1531751"/>
            </a:xfrm>
            <a:prstGeom prst="arc">
              <a:avLst>
                <a:gd name="adj1" fmla="val 9729398"/>
                <a:gd name="adj2" fmla="val 16268666"/>
              </a:avLst>
            </a:prstGeom>
            <a:noFill/>
            <a:ln w="508000" cap="rnd">
              <a:gradFill>
                <a:gsLst>
                  <a:gs pos="0">
                    <a:schemeClr val="accent2">
                      <a:lumMod val="90000"/>
                    </a:schemeClr>
                  </a:gs>
                  <a:gs pos="100000">
                    <a:schemeClr val="accent1">
                      <a:lumMod val="60000"/>
                      <a:lumOff val="40000"/>
                    </a:schemeClr>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3176828" flipH="1" flipV="1">
              <a:off x="5206478" y="2287591"/>
              <a:ext cx="1531752" cy="1531751"/>
            </a:xfrm>
            <a:prstGeom prst="arc">
              <a:avLst>
                <a:gd name="adj1" fmla="val 9742101"/>
                <a:gd name="adj2" fmla="val 16258728"/>
              </a:avLst>
            </a:prstGeom>
            <a:noFill/>
            <a:ln w="508000" cap="rnd">
              <a:gradFill>
                <a:gsLst>
                  <a:gs pos="0">
                    <a:schemeClr val="accent2">
                      <a:lumMod val="90000"/>
                    </a:schemeClr>
                  </a:gs>
                  <a:gs pos="100000">
                    <a:schemeClr val="accent1">
                      <a:lumMod val="60000"/>
                      <a:lumOff val="40000"/>
                    </a:schemeClr>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3176828">
              <a:off x="6456345" y="2282273"/>
              <a:ext cx="1531752" cy="1531751"/>
            </a:xfrm>
            <a:prstGeom prst="arc">
              <a:avLst>
                <a:gd name="adj1" fmla="val 9798045"/>
                <a:gd name="adj2" fmla="val 5480267"/>
              </a:avLst>
            </a:prstGeom>
            <a:noFill/>
            <a:ln w="508000" cap="rnd">
              <a:gradFill>
                <a:gsLst>
                  <a:gs pos="0">
                    <a:schemeClr val="accent1">
                      <a:lumMod val="60000"/>
                      <a:lumOff val="40000"/>
                    </a:schemeClr>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grpSp>
      <p:sp>
        <p:nvSpPr>
          <p:cNvPr id="24" name="标题 1"/>
          <p:cNvSpPr txBox="1"/>
          <p:nvPr/>
        </p:nvSpPr>
        <p:spPr>
          <a:xfrm>
            <a:off x="4423326" y="2763598"/>
            <a:ext cx="574418" cy="574418"/>
          </a:xfrm>
          <a:prstGeom prst="ellipse">
            <a:avLst/>
          </a:prstGeom>
          <a:solidFill>
            <a:schemeClr val="bg1"/>
          </a:solidFill>
          <a:ln w="12700" cap="sq">
            <a:noFill/>
            <a:miter/>
          </a:ln>
          <a:effectLst>
            <a:outerShdw blurRad="50800" dist="38100" dir="2700000" algn="tl"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5673530" y="2763598"/>
            <a:ext cx="574418" cy="574418"/>
          </a:xfrm>
          <a:prstGeom prst="ellipse">
            <a:avLst/>
          </a:prstGeom>
          <a:solidFill>
            <a:schemeClr val="bg1"/>
          </a:solidFill>
          <a:ln w="12700" cap="sq">
            <a:noFill/>
            <a:miter/>
          </a:ln>
          <a:effectLst>
            <a:outerShdw blurRad="50800" dist="38100" dir="2700000" algn="tl"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6932181" y="2763598"/>
            <a:ext cx="574418" cy="574418"/>
          </a:xfrm>
          <a:prstGeom prst="ellipse">
            <a:avLst/>
          </a:prstGeom>
          <a:solidFill>
            <a:schemeClr val="bg1"/>
          </a:solidFill>
          <a:ln w="12700" cap="sq">
            <a:noFill/>
            <a:miter/>
          </a:ln>
          <a:effectLst>
            <a:outerShdw blurRad="50800" dist="38100" dir="2700000" algn="tl"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4577797" y="2927040"/>
            <a:ext cx="299263" cy="247533"/>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ahLst/>
            <a:cxn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accent2">
              <a:lumMod val="90000"/>
            </a:schemeClr>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8" name="标题 1"/>
          <p:cNvSpPr txBox="1"/>
          <p:nvPr/>
        </p:nvSpPr>
        <p:spPr>
          <a:xfrm>
            <a:off x="5811107" y="2915149"/>
            <a:ext cx="299263" cy="27131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gradFill>
            <a:gsLst>
              <a:gs pos="0">
                <a:schemeClr val="accent2">
                  <a:lumMod val="90000"/>
                </a:schemeClr>
              </a:gs>
              <a:gs pos="100000">
                <a:schemeClr val="accent1"/>
              </a:gs>
            </a:gsLst>
            <a:lin ang="0" scaled="0"/>
          </a:gra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9" name="标题 1"/>
          <p:cNvSpPr txBox="1"/>
          <p:nvPr/>
        </p:nvSpPr>
        <p:spPr>
          <a:xfrm>
            <a:off x="7069759" y="2901175"/>
            <a:ext cx="299263" cy="299263"/>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accent1">
              <a:lumMod val="75000"/>
            </a:schemeClr>
          </a:solidFill>
          <a:ln w="1860" cap="flat">
            <a:noFill/>
            <a:miter/>
          </a:ln>
        </p:spPr>
        <p:txBody>
          <a:bodyPr vert="horz" wrap="square" lIns="91440" tIns="45720" rIns="91440" bIns="45720" rtlCol="0" anchor="ctr"/>
          <a:lstStyle/>
          <a:p>
            <a:pPr algn="l">
              <a:lnSpc>
                <a:spcPct val="110000"/>
              </a:lnSpc>
            </a:pPr>
            <a:endParaRPr kumimoji="1" lang="zh-CN" altLang="en-US"/>
          </a:p>
        </p:txBody>
      </p:sp>
      <p:grpSp>
        <p:nvGrpSpPr>
          <p:cNvPr id="30" name="组合 29"/>
          <p:cNvGrpSpPr/>
          <p:nvPr/>
        </p:nvGrpSpPr>
        <p:grpSpPr>
          <a:xfrm>
            <a:off x="6370209" y="2845494"/>
            <a:ext cx="1731307" cy="1731307"/>
            <a:chOff x="6370209" y="2845494"/>
            <a:chExt cx="1731307" cy="1731307"/>
          </a:xfrm>
        </p:grpSpPr>
        <p:sp>
          <p:nvSpPr>
            <p:cNvPr id="31" name="标题 1"/>
            <p:cNvSpPr txBox="1"/>
            <p:nvPr/>
          </p:nvSpPr>
          <p:spPr>
            <a:xfrm rot="2328287" flipV="1">
              <a:off x="6620157" y="3095443"/>
              <a:ext cx="1231411" cy="1231410"/>
            </a:xfrm>
            <a:prstGeom prst="arc">
              <a:avLst>
                <a:gd name="adj1" fmla="val 16200000"/>
                <a:gd name="adj2" fmla="val 20799759"/>
              </a:avLst>
            </a:prstGeom>
            <a:noFill/>
            <a:ln w="63500" cap="rnd">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3007300">
              <a:off x="7571644" y="4085529"/>
              <a:ext cx="185841" cy="147905"/>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33"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推广价值</a:t>
            </a:r>
            <a:endParaRPr kumimoji="1" lang="zh-CN" altLang="en-US"/>
          </a:p>
        </p:txBody>
      </p:sp>
      <p:grpSp>
        <p:nvGrpSpPr>
          <p:cNvPr id="34" name="组合 33"/>
          <p:cNvGrpSpPr/>
          <p:nvPr/>
        </p:nvGrpSpPr>
        <p:grpSpPr>
          <a:xfrm>
            <a:off x="685961" y="330467"/>
            <a:ext cx="490273" cy="72000"/>
            <a:chOff x="685961" y="330467"/>
            <a:chExt cx="490273" cy="72000"/>
          </a:xfrm>
        </p:grpSpPr>
        <p:sp>
          <p:nvSpPr>
            <p:cNvPr id="35"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6"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8"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35008" y="4548288"/>
            <a:ext cx="34032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3989678" y="4345257"/>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767119" y="1744093"/>
            <a:ext cx="5626029" cy="4237788"/>
          </a:xfrm>
          <a:prstGeom prst="rect">
            <a:avLst/>
          </a:prstGeom>
          <a:noFill/>
          <a:ln>
            <a:noFill/>
          </a:ln>
        </p:spPr>
      </p:pic>
      <p:sp>
        <p:nvSpPr>
          <p:cNvPr id="9" name="标题 1"/>
          <p:cNvSpPr txBox="1"/>
          <p:nvPr/>
        </p:nvSpPr>
        <p:spPr>
          <a:xfrm>
            <a:off x="825905" y="5461575"/>
            <a:ext cx="2339851" cy="550717"/>
          </a:xfrm>
          <a:prstGeom prst="roundRect">
            <a:avLst>
              <a:gd name="adj" fmla="val 50000"/>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3289456" y="5461575"/>
            <a:ext cx="2339851" cy="550717"/>
          </a:xfrm>
          <a:prstGeom prst="roundRect">
            <a:avLst>
              <a:gd name="adj" fmla="val 50000"/>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grpSp>
        <p:nvGrpSpPr>
          <p:cNvPr id="11" name="组合 10"/>
          <p:cNvGrpSpPr/>
          <p:nvPr/>
        </p:nvGrpSpPr>
        <p:grpSpPr>
          <a:xfrm>
            <a:off x="11407173" y="4493237"/>
            <a:ext cx="153888" cy="1677983"/>
            <a:chOff x="11407173" y="4493237"/>
            <a:chExt cx="153888" cy="1677983"/>
          </a:xfrm>
        </p:grpSpPr>
        <p:sp>
          <p:nvSpPr>
            <p:cNvPr id="12"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7"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8"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9" name="标题 1"/>
          <p:cNvCxnSpPr/>
          <p:nvPr/>
        </p:nvCxnSpPr>
        <p:spPr>
          <a:xfrm>
            <a:off x="828704" y="4363118"/>
            <a:ext cx="5227743" cy="0"/>
          </a:xfrm>
          <a:prstGeom prst="line">
            <a:avLst/>
          </a:prstGeom>
          <a:noFill/>
          <a:ln w="19050" cap="flat">
            <a:solidFill>
              <a:schemeClr val="accent1"/>
            </a:solidFill>
            <a:prstDash val="solid"/>
            <a:miter/>
          </a:ln>
        </p:spPr>
      </p:cxnSp>
      <p:sp>
        <p:nvSpPr>
          <p:cNvPr id="30" name="标题 1"/>
          <p:cNvSpPr txBox="1"/>
          <p:nvPr/>
        </p:nvSpPr>
        <p:spPr>
          <a:xfrm flipH="1">
            <a:off x="7905482" y="5575794"/>
            <a:ext cx="826789" cy="27928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flipH="1">
            <a:off x="6197500" y="1503289"/>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flipH="1">
            <a:off x="3693064" y="1790077"/>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2127097" y="5494936"/>
            <a:ext cx="952985" cy="458595"/>
          </a:xfrm>
          <a:prstGeom prst="rect">
            <a:avLst/>
          </a:prstGeom>
          <a:noFill/>
          <a:ln w="19050" cap="sq">
            <a:noFill/>
            <a:miter/>
          </a:ln>
        </p:spPr>
        <p:txBody>
          <a:bodyPr vert="horz" wrap="square" lIns="0" tIns="0" rIns="0" bIns="0" rtlCol="0" anchor="ctr"/>
          <a:lstStyle/>
          <a:p>
            <a:pPr algn="l">
              <a:lnSpc>
                <a:spcPct val="100000"/>
              </a:lnSpc>
            </a:pPr>
            <a:r>
              <a:rPr kumimoji="1" lang="zh-CN" altLang="en-US" sz="2000" dirty="0">
                <a:ln w="12700">
                  <a:noFill/>
                </a:ln>
                <a:solidFill>
                  <a:srgbClr val="FFFFFF">
                    <a:alpha val="100000"/>
                  </a:srgbClr>
                </a:solidFill>
                <a:latin typeface="Source Han Sans"/>
                <a:ea typeface="Source Han Sans"/>
                <a:cs typeface="Source Han Sans"/>
              </a:rPr>
              <a:t>刘抗非</a:t>
            </a:r>
            <a:endParaRPr kumimoji="1" lang="en-US" altLang="zh-CN" sz="2000" dirty="0">
              <a:ln w="12700">
                <a:noFill/>
              </a:ln>
              <a:solidFill>
                <a:srgbClr val="FFFFFF">
                  <a:alpha val="100000"/>
                </a:srgbClr>
              </a:solidFill>
              <a:latin typeface="Source Han Sans"/>
              <a:ea typeface="Source Han Sans"/>
              <a:cs typeface="Source Han Sans"/>
            </a:endParaRPr>
          </a:p>
          <a:p>
            <a:pPr algn="l">
              <a:lnSpc>
                <a:spcPct val="100000"/>
              </a:lnSpc>
            </a:pPr>
            <a:r>
              <a:rPr kumimoji="1" lang="zh-CN" altLang="en-US" sz="2000" dirty="0">
                <a:ln w="12700">
                  <a:noFill/>
                </a:ln>
                <a:solidFill>
                  <a:srgbClr val="FFFFFF">
                    <a:alpha val="100000"/>
                  </a:srgbClr>
                </a:solidFill>
                <a:latin typeface="Source Han Sans"/>
                <a:ea typeface="Source Han Sans"/>
              </a:rPr>
              <a:t>冯守毅</a:t>
            </a:r>
            <a:endParaRPr kumimoji="1" lang="zh-CN" altLang="en-US" dirty="0"/>
          </a:p>
        </p:txBody>
      </p:sp>
      <p:sp>
        <p:nvSpPr>
          <p:cNvPr id="34" name="标题 1"/>
          <p:cNvSpPr txBox="1"/>
          <p:nvPr/>
        </p:nvSpPr>
        <p:spPr>
          <a:xfrm>
            <a:off x="4460695" y="5494936"/>
            <a:ext cx="1153485" cy="458595"/>
          </a:xfrm>
          <a:prstGeom prst="rect">
            <a:avLst/>
          </a:prstGeom>
          <a:noFill/>
          <a:ln w="19050" cap="sq">
            <a:noFill/>
            <a:miter/>
          </a:ln>
        </p:spPr>
        <p:txBody>
          <a:bodyPr vert="horz" wrap="square" lIns="0" tIns="0" rIns="0" bIns="0" rtlCol="0" anchor="ctr"/>
          <a:lstStyle/>
          <a:p>
            <a:pPr algn="l">
              <a:lnSpc>
                <a:spcPct val="100000"/>
              </a:lnSpc>
            </a:pPr>
            <a:r>
              <a:rPr kumimoji="1" lang="en-US" altLang="zh-CN" sz="2000">
                <a:ln w="12700">
                  <a:noFill/>
                </a:ln>
                <a:solidFill>
                  <a:srgbClr val="FFFFFF">
                    <a:alpha val="100000"/>
                  </a:srgbClr>
                </a:solidFill>
                <a:latin typeface="Source Han Sans"/>
                <a:ea typeface="Source Han Sans"/>
                <a:cs typeface="Source Han Sans"/>
              </a:rPr>
              <a:t>2025.4</a:t>
            </a:r>
            <a:endParaRPr kumimoji="1" lang="zh-CN" altLang="en-US"/>
          </a:p>
        </p:txBody>
      </p:sp>
      <p:sp>
        <p:nvSpPr>
          <p:cNvPr id="35" name="标题 1"/>
          <p:cNvSpPr txBox="1"/>
          <p:nvPr/>
        </p:nvSpPr>
        <p:spPr>
          <a:xfrm>
            <a:off x="1178243" y="5494936"/>
            <a:ext cx="1284842" cy="458595"/>
          </a:xfrm>
          <a:prstGeom prst="rect">
            <a:avLst/>
          </a:prstGeom>
          <a:noFill/>
          <a:ln w="19050" cap="sq">
            <a:noFill/>
            <a:miter/>
          </a:ln>
        </p:spPr>
        <p:txBody>
          <a:bodyPr vert="horz" wrap="square" lIns="0" tIns="0" rIns="0" bIns="0" rtlCol="0" anchor="ctr"/>
          <a:lstStyle/>
          <a:p>
            <a:pPr algn="l">
              <a:lnSpc>
                <a:spcPct val="100000"/>
              </a:lnSpc>
            </a:pPr>
            <a:r>
              <a:rPr kumimoji="1" lang="en-US" altLang="zh-CN" sz="2000">
                <a:ln w="12700">
                  <a:noFill/>
                </a:ln>
                <a:solidFill>
                  <a:srgbClr val="FFFFFF">
                    <a:alpha val="100000"/>
                  </a:srgbClr>
                </a:solidFill>
                <a:latin typeface="Source Han Sans"/>
                <a:ea typeface="Source Han Sans"/>
                <a:cs typeface="Source Han Sans"/>
              </a:rPr>
              <a:t>主讲人：</a:t>
            </a:r>
            <a:endParaRPr kumimoji="1" lang="zh-CN" altLang="en-US"/>
          </a:p>
        </p:txBody>
      </p:sp>
      <p:sp>
        <p:nvSpPr>
          <p:cNvPr id="36" name="标题 1"/>
          <p:cNvSpPr txBox="1"/>
          <p:nvPr/>
        </p:nvSpPr>
        <p:spPr>
          <a:xfrm>
            <a:off x="3694781" y="5494936"/>
            <a:ext cx="835457" cy="458595"/>
          </a:xfrm>
          <a:prstGeom prst="rect">
            <a:avLst/>
          </a:prstGeom>
          <a:noFill/>
          <a:ln w="19050" cap="sq">
            <a:noFill/>
            <a:miter/>
          </a:ln>
        </p:spPr>
        <p:txBody>
          <a:bodyPr vert="horz" wrap="square" lIns="0" tIns="0" rIns="0" bIns="0" rtlCol="0" anchor="ctr"/>
          <a:lstStyle/>
          <a:p>
            <a:pPr algn="l">
              <a:lnSpc>
                <a:spcPct val="100000"/>
              </a:lnSpc>
            </a:pPr>
            <a:r>
              <a:rPr kumimoji="1" lang="en-US" altLang="zh-CN" sz="2000">
                <a:ln w="12700">
                  <a:noFill/>
                </a:ln>
                <a:solidFill>
                  <a:srgbClr val="FFFFFF">
                    <a:alpha val="100000"/>
                  </a:srgbClr>
                </a:solidFill>
                <a:latin typeface="Source Han Sans"/>
                <a:ea typeface="Source Han Sans"/>
                <a:cs typeface="Source Han Sans"/>
              </a:rPr>
              <a:t>时间：</a:t>
            </a:r>
            <a:endParaRPr kumimoji="1" lang="zh-CN" altLang="en-US"/>
          </a:p>
        </p:txBody>
      </p:sp>
      <p:sp>
        <p:nvSpPr>
          <p:cNvPr id="37" name="标题 1"/>
          <p:cNvSpPr txBox="1"/>
          <p:nvPr/>
        </p:nvSpPr>
        <p:spPr>
          <a:xfrm>
            <a:off x="808536" y="2429300"/>
            <a:ext cx="5658607" cy="1848757"/>
          </a:xfrm>
          <a:prstGeom prst="rect">
            <a:avLst/>
          </a:prstGeom>
          <a:noFill/>
          <a:ln cap="sq">
            <a:noFill/>
          </a:ln>
        </p:spPr>
        <p:txBody>
          <a:bodyPr vert="horz" wrap="square" lIns="0" tIns="0" rIns="0" bIns="0" rtlCol="0" anchor="t"/>
          <a:lstStyle/>
          <a:p>
            <a:pPr algn="l">
              <a:lnSpc>
                <a:spcPct val="130000"/>
              </a:lnSpc>
            </a:pPr>
            <a:r>
              <a:rPr kumimoji="1" lang="en-US" altLang="zh-CN" sz="4400">
                <a:ln w="3175">
                  <a:noFill/>
                </a:ln>
                <a:solidFill>
                  <a:srgbClr val="262626">
                    <a:alpha val="100000"/>
                  </a:srgbClr>
                </a:solidFill>
                <a:latin typeface="Source Han Sans CN Bold"/>
                <a:ea typeface="Source Han Sans CN Bold"/>
                <a:cs typeface="Source Han Sans CN Bold"/>
              </a:rPr>
              <a:t>谢谢大家</a:t>
            </a:r>
            <a:endParaRPr kumimoji="1" lang="zh-CN" altLang="en-US"/>
          </a:p>
        </p:txBody>
      </p:sp>
      <p:sp>
        <p:nvSpPr>
          <p:cNvPr id="38" name="标题 1"/>
          <p:cNvSpPr txBox="1"/>
          <p:nvPr/>
        </p:nvSpPr>
        <p:spPr>
          <a:xfrm>
            <a:off x="803276" y="1378425"/>
            <a:ext cx="2704200" cy="1146412"/>
          </a:xfrm>
          <a:prstGeom prst="rect">
            <a:avLst/>
          </a:prstGeom>
          <a:noFill/>
          <a:ln cap="sq">
            <a:noFill/>
          </a:ln>
        </p:spPr>
        <p:txBody>
          <a:bodyPr vert="horz" wrap="square" lIns="0" tIns="0" rIns="0" bIns="0" rtlCol="0" anchor="b"/>
          <a:lstStyle/>
          <a:p>
            <a:pPr algn="l">
              <a:lnSpc>
                <a:spcPct val="130000"/>
              </a:lnSpc>
            </a:pPr>
            <a:r>
              <a:rPr kumimoji="1" lang="en-US" altLang="zh-CN" sz="6600" dirty="0">
                <a:ln w="3175">
                  <a:noFill/>
                </a:ln>
                <a:gradFill>
                  <a:gsLst>
                    <a:gs pos="13000">
                      <a:srgbClr val="AD84C6">
                        <a:alpha val="100000"/>
                      </a:srgbClr>
                    </a:gs>
                    <a:gs pos="100000">
                      <a:srgbClr val="FFFFFF">
                        <a:alpha val="0"/>
                      </a:srgbClr>
                    </a:gs>
                  </a:gsLst>
                  <a:lin ang="5400000" scaled="0"/>
                </a:gradFill>
                <a:latin typeface="Source Han Sans CN Bold"/>
                <a:ea typeface="Source Han Sans CN Bold"/>
                <a:cs typeface="Source Han Sans CN Bold"/>
              </a:rPr>
              <a:t>2025</a:t>
            </a:r>
            <a:endParaRPr kumimoji="1" lang="zh-CN" altLang="en-US" dirty="0"/>
          </a:p>
        </p:txBody>
      </p:sp>
      <p:sp>
        <p:nvSpPr>
          <p:cNvPr id="39"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0"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2"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3"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4"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5"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6"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7"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8068" y="5402773"/>
            <a:ext cx="35429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4006498" y="5199742"/>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581606" y="1684253"/>
            <a:ext cx="5626029" cy="4237788"/>
          </a:xfrm>
          <a:prstGeom prst="rect">
            <a:avLst/>
          </a:prstGeom>
          <a:noFill/>
          <a:ln>
            <a:noFill/>
          </a:ln>
        </p:spPr>
      </p:pic>
      <p:grpSp>
        <p:nvGrpSpPr>
          <p:cNvPr id="9" name="组合 8"/>
          <p:cNvGrpSpPr/>
          <p:nvPr/>
        </p:nvGrpSpPr>
        <p:grpSpPr>
          <a:xfrm>
            <a:off x="11407173" y="4493237"/>
            <a:ext cx="153888" cy="1677983"/>
            <a:chOff x="11407173" y="4493237"/>
            <a:chExt cx="153888" cy="1677983"/>
          </a:xfrm>
        </p:grpSpPr>
        <p:sp>
          <p:nvSpPr>
            <p:cNvPr id="10"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7" name="标题 1"/>
          <p:cNvCxnSpPr/>
          <p:nvPr/>
        </p:nvCxnSpPr>
        <p:spPr>
          <a:xfrm>
            <a:off x="828675" y="5217603"/>
            <a:ext cx="3793327" cy="0"/>
          </a:xfrm>
          <a:prstGeom prst="line">
            <a:avLst/>
          </a:prstGeom>
          <a:noFill/>
          <a:ln w="19050" cap="flat">
            <a:solidFill>
              <a:schemeClr val="accent1">
                <a:alpha val="100000"/>
              </a:schemeClr>
            </a:solidFill>
            <a:prstDash val="solid"/>
            <a:miter/>
          </a:ln>
        </p:spPr>
      </p:cxnSp>
      <p:sp>
        <p:nvSpPr>
          <p:cNvPr id="28" name="标题 1"/>
          <p:cNvSpPr txBox="1"/>
          <p:nvPr/>
        </p:nvSpPr>
        <p:spPr>
          <a:xfrm>
            <a:off x="762331" y="-969939"/>
            <a:ext cx="3659543" cy="4355985"/>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5000">
                <a:ln w="12700">
                  <a:noFill/>
                </a:ln>
                <a:gradFill>
                  <a:gsLst>
                    <a:gs pos="0">
                      <a:srgbClr val="FFFFFF">
                        <a:alpha val="0"/>
                      </a:srgbClr>
                    </a:gs>
                    <a:gs pos="85000">
                      <a:srgbClr val="AD84C6">
                        <a:alpha val="100000"/>
                      </a:srgbClr>
                    </a:gs>
                  </a:gsLst>
                  <a:lin ang="16200000" scaled="0"/>
                </a:gradFill>
                <a:latin typeface="Source Han Sans CN Bold"/>
                <a:ea typeface="Source Han Sans CN Bold"/>
                <a:cs typeface="Source Han Sans CN Bold"/>
              </a:rPr>
              <a:t>01</a:t>
            </a:r>
            <a:endParaRPr kumimoji="1" lang="zh-CN" altLang="en-US"/>
          </a:p>
        </p:txBody>
      </p:sp>
      <p:sp>
        <p:nvSpPr>
          <p:cNvPr id="29" name="标题 1"/>
          <p:cNvSpPr txBox="1"/>
          <p:nvPr/>
        </p:nvSpPr>
        <p:spPr>
          <a:xfrm flipH="1">
            <a:off x="5680842" y="1643575"/>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728194" y="3330214"/>
            <a:ext cx="5318711" cy="1801344"/>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a:ea typeface="Source Han Sans CN Bold"/>
                <a:cs typeface="Source Han Sans CN Bold"/>
              </a:rPr>
              <a:t>实验背景与意义</a:t>
            </a:r>
            <a:endParaRPr kumimoji="1" lang="zh-CN" altLang="en-US"/>
          </a:p>
        </p:txBody>
      </p:sp>
      <p:sp>
        <p:nvSpPr>
          <p:cNvPr id="31" name="标题 1"/>
          <p:cNvSpPr txBox="1"/>
          <p:nvPr/>
        </p:nvSpPr>
        <p:spPr>
          <a:xfrm>
            <a:off x="2996669" y="1762208"/>
            <a:ext cx="879889" cy="681398"/>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800">
                <a:ln w="12700">
                  <a:noFill/>
                </a:ln>
                <a:solidFill>
                  <a:srgbClr val="AD84C6">
                    <a:alpha val="100000"/>
                  </a:srgbClr>
                </a:solidFill>
                <a:latin typeface="Source Han Sans CN Bold"/>
                <a:ea typeface="Source Han Sans CN Bold"/>
                <a:cs typeface="Source Han Sans CN Bold"/>
              </a:rPr>
              <a:t>PART</a:t>
            </a:r>
            <a:endParaRPr kumimoji="1" lang="zh-CN" altLang="en-US"/>
          </a:p>
        </p:txBody>
      </p:sp>
      <p:sp>
        <p:nvSpPr>
          <p:cNvPr id="32" name="标题 1"/>
          <p:cNvSpPr txBox="1"/>
          <p:nvPr/>
        </p:nvSpPr>
        <p:spPr>
          <a:xfrm flipH="1">
            <a:off x="3037484" y="2686902"/>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6"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8"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0"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096812" y="1225542"/>
            <a:ext cx="5124073" cy="5772158"/>
          </a:xfrm>
          <a:custGeom>
            <a:avLst/>
            <a:gdLst>
              <a:gd name="connsiteX0" fmla="*/ 4349 w 4116001"/>
              <a:gd name="connsiteY0" fmla="*/ 4178134 h 4178133"/>
              <a:gd name="connsiteX1" fmla="*/ 3007 w 4116001"/>
              <a:gd name="connsiteY1" fmla="*/ 1165027 h 4178133"/>
              <a:gd name="connsiteX2" fmla="*/ 1565835 w 4116001"/>
              <a:gd name="connsiteY2" fmla="*/ 149207 h 4178133"/>
              <a:gd name="connsiteX3" fmla="*/ 4116002 w 4116001"/>
              <a:gd name="connsiteY3" fmla="*/ 0 h 4178133"/>
              <a:gd name="connsiteX4" fmla="*/ 4112862 w 4116001"/>
              <a:gd name="connsiteY4" fmla="*/ 3558774 h 4178133"/>
              <a:gd name="connsiteX5" fmla="*/ 4116002 w 4116001"/>
              <a:gd name="connsiteY5" fmla="*/ 3856313 h 4178133"/>
              <a:gd name="connsiteX6" fmla="*/ 4349 w 4116001"/>
              <a:gd name="connsiteY6" fmla="*/ 4178134 h 4178133"/>
              <a:gd name="connsiteX7" fmla="*/ 4349 w 4116001"/>
              <a:gd name="connsiteY7" fmla="*/ 4178134 h 4178133"/>
            </a:gdLst>
            <a:ahLst/>
            <a:cxnLst/>
            <a:rect l="l" t="t" r="r" b="b"/>
            <a:pathLst>
              <a:path w="4116001" h="4178133">
                <a:moveTo>
                  <a:pt x="4349" y="4178134"/>
                </a:moveTo>
                <a:lnTo>
                  <a:pt x="3007" y="1165027"/>
                </a:lnTo>
                <a:cubicBezTo>
                  <a:pt x="-46954" y="513850"/>
                  <a:pt x="527903" y="247956"/>
                  <a:pt x="1565835" y="149207"/>
                </a:cubicBezTo>
                <a:cubicBezTo>
                  <a:pt x="2366209" y="73101"/>
                  <a:pt x="3185337" y="52170"/>
                  <a:pt x="4116002" y="0"/>
                </a:cubicBezTo>
                <a:cubicBezTo>
                  <a:pt x="4116002" y="1252365"/>
                  <a:pt x="4112862" y="3558774"/>
                  <a:pt x="4112862" y="3558774"/>
                </a:cubicBezTo>
                <a:lnTo>
                  <a:pt x="4116002" y="3856313"/>
                </a:lnTo>
                <a:cubicBezTo>
                  <a:pt x="4116002" y="3856313"/>
                  <a:pt x="2012440" y="3769739"/>
                  <a:pt x="4349" y="4178134"/>
                </a:cubicBezTo>
                <a:lnTo>
                  <a:pt x="4349" y="4178134"/>
                </a:lnTo>
                <a:close/>
              </a:path>
            </a:pathLst>
          </a:custGeom>
          <a:gradFill>
            <a:gsLst>
              <a:gs pos="0">
                <a:schemeClr val="bg1"/>
              </a:gs>
              <a:gs pos="69000">
                <a:schemeClr val="accent1">
                  <a:lumMod val="20000"/>
                  <a:lumOff val="80000"/>
                  <a:alpha val="50000"/>
                </a:schemeClr>
              </a:gs>
            </a:gsLst>
            <a:lin ang="10800000" scaled="0"/>
          </a:gradFill>
          <a:ln w="12073" cap="sq">
            <a:solidFill>
              <a:schemeClr val="accent1"/>
            </a:solidFill>
            <a:miter/>
          </a:ln>
          <a:effectLst/>
        </p:spPr>
        <p:txBody>
          <a:bodyPr vert="horz" wrap="square" lIns="86923" tIns="43461" rIns="86923" bIns="43461" rtlCol="0" anchor="ctr"/>
          <a:lstStyle/>
          <a:p>
            <a:pPr algn="ctr">
              <a:lnSpc>
                <a:spcPct val="110000"/>
              </a:lnSpc>
            </a:pPr>
            <a:endParaRPr kumimoji="1" lang="zh-CN" altLang="en-US"/>
          </a:p>
        </p:txBody>
      </p:sp>
      <p:sp>
        <p:nvSpPr>
          <p:cNvPr id="4" name="标题 1"/>
          <p:cNvSpPr txBox="1"/>
          <p:nvPr/>
        </p:nvSpPr>
        <p:spPr>
          <a:xfrm>
            <a:off x="971116" y="1225542"/>
            <a:ext cx="5124323" cy="5772158"/>
          </a:xfrm>
          <a:custGeom>
            <a:avLst/>
            <a:gdLst>
              <a:gd name="connsiteX0" fmla="*/ 4111854 w 4116202"/>
              <a:gd name="connsiteY0" fmla="*/ 4178134 h 4178133"/>
              <a:gd name="connsiteX1" fmla="*/ 4113196 w 4116202"/>
              <a:gd name="connsiteY1" fmla="*/ 1165027 h 4178133"/>
              <a:gd name="connsiteX2" fmla="*/ 2550146 w 4116202"/>
              <a:gd name="connsiteY2" fmla="*/ 149207 h 4178133"/>
              <a:gd name="connsiteX3" fmla="*/ 0 w 4116202"/>
              <a:gd name="connsiteY3" fmla="*/ 0 h 4178133"/>
              <a:gd name="connsiteX4" fmla="*/ 3341 w 4116202"/>
              <a:gd name="connsiteY4" fmla="*/ 3558774 h 4178133"/>
              <a:gd name="connsiteX5" fmla="*/ 0 w 4116202"/>
              <a:gd name="connsiteY5" fmla="*/ 3856313 h 4178133"/>
              <a:gd name="connsiteX6" fmla="*/ 4111854 w 4116202"/>
              <a:gd name="connsiteY6" fmla="*/ 4178134 h 4178133"/>
              <a:gd name="connsiteX7" fmla="*/ 4111854 w 4116202"/>
              <a:gd name="connsiteY7" fmla="*/ 4178134 h 4178133"/>
            </a:gdLst>
            <a:ahLst/>
            <a:cxnLst/>
            <a:rect l="l" t="t" r="r" b="b"/>
            <a:pathLst>
              <a:path w="4116202" h="4178133">
                <a:moveTo>
                  <a:pt x="4111854" y="4178134"/>
                </a:moveTo>
                <a:lnTo>
                  <a:pt x="4113196" y="1165027"/>
                </a:lnTo>
                <a:cubicBezTo>
                  <a:pt x="4163167" y="513850"/>
                  <a:pt x="3588099" y="247950"/>
                  <a:pt x="2550146" y="149207"/>
                </a:cubicBezTo>
                <a:cubicBezTo>
                  <a:pt x="1749993" y="73101"/>
                  <a:pt x="930877" y="52170"/>
                  <a:pt x="0" y="0"/>
                </a:cubicBezTo>
                <a:cubicBezTo>
                  <a:pt x="0" y="1252365"/>
                  <a:pt x="3341" y="3558774"/>
                  <a:pt x="3341" y="3558774"/>
                </a:cubicBezTo>
                <a:lnTo>
                  <a:pt x="0" y="3856313"/>
                </a:lnTo>
                <a:cubicBezTo>
                  <a:pt x="0" y="3856313"/>
                  <a:pt x="2103783" y="3769739"/>
                  <a:pt x="4111854" y="4178134"/>
                </a:cubicBezTo>
                <a:lnTo>
                  <a:pt x="4111854" y="4178134"/>
                </a:lnTo>
                <a:close/>
              </a:path>
            </a:pathLst>
          </a:custGeom>
          <a:gradFill>
            <a:gsLst>
              <a:gs pos="0">
                <a:schemeClr val="bg1"/>
              </a:gs>
              <a:gs pos="69000">
                <a:schemeClr val="accent1">
                  <a:lumMod val="20000"/>
                  <a:lumOff val="80000"/>
                  <a:alpha val="50000"/>
                </a:schemeClr>
              </a:gs>
            </a:gsLst>
            <a:lin ang="0" scaled="0"/>
          </a:gradFill>
          <a:ln w="12073" cap="sq">
            <a:solidFill>
              <a:schemeClr val="accent1"/>
            </a:solidFill>
            <a:miter/>
          </a:ln>
          <a:effectLst/>
        </p:spPr>
        <p:txBody>
          <a:bodyPr vert="horz" wrap="square" lIns="86923" tIns="43461" rIns="86923" bIns="43461" rtlCol="0" anchor="ctr"/>
          <a:lstStyle/>
          <a:p>
            <a:pPr algn="ctr">
              <a:lnSpc>
                <a:spcPct val="110000"/>
              </a:lnSpc>
            </a:pPr>
            <a:endParaRPr kumimoji="1" lang="zh-CN" altLang="en-US"/>
          </a:p>
        </p:txBody>
      </p:sp>
      <p:sp>
        <p:nvSpPr>
          <p:cNvPr id="5" name="标题 1"/>
          <p:cNvSpPr txBox="1"/>
          <p:nvPr/>
        </p:nvSpPr>
        <p:spPr>
          <a:xfrm>
            <a:off x="1263101" y="2171815"/>
            <a:ext cx="2880000" cy="630907"/>
          </a:xfrm>
          <a:prstGeom prst="rect">
            <a:avLst/>
          </a:prstGeom>
          <a:noFill/>
          <a:ln>
            <a:noFill/>
          </a:ln>
        </p:spPr>
        <p:txBody>
          <a:bodyPr vert="horz" wrap="square" lIns="91440" tIns="45720" rIns="91440" bIns="45720" rtlCol="0" anchor="b"/>
          <a:lstStyle/>
          <a:p>
            <a:pPr algn="l">
              <a:lnSpc>
                <a:spcPct val="110000"/>
              </a:lnSpc>
            </a:pPr>
            <a:r>
              <a:rPr kumimoji="1" lang="en-US" altLang="zh-CN" sz="1600" dirty="0" err="1">
                <a:ln w="12700">
                  <a:noFill/>
                </a:ln>
                <a:gradFill>
                  <a:gsLst>
                    <a:gs pos="0">
                      <a:srgbClr val="CEB5DD">
                        <a:alpha val="100000"/>
                      </a:srgbClr>
                    </a:gs>
                    <a:gs pos="69000">
                      <a:srgbClr val="AD84C6">
                        <a:alpha val="100000"/>
                      </a:srgbClr>
                    </a:gs>
                  </a:gsLst>
                  <a:lin ang="13500000" scaled="0"/>
                </a:gradFill>
                <a:latin typeface="Source Han Sans CN Bold"/>
                <a:ea typeface="Source Han Sans CN Bold"/>
                <a:cs typeface="Source Han Sans CN Bold"/>
              </a:rPr>
              <a:t>数据采集耗时</a:t>
            </a:r>
            <a:endParaRPr kumimoji="1" lang="zh-CN" altLang="en-US" dirty="0"/>
          </a:p>
        </p:txBody>
      </p:sp>
      <p:sp>
        <p:nvSpPr>
          <p:cNvPr id="6" name="标题 1"/>
          <p:cNvSpPr txBox="1"/>
          <p:nvPr/>
        </p:nvSpPr>
        <p:spPr>
          <a:xfrm>
            <a:off x="1329090" y="2945617"/>
            <a:ext cx="4377600" cy="1008000"/>
          </a:xfrm>
          <a:prstGeom prst="rect">
            <a:avLst/>
          </a:prstGeom>
          <a:noFill/>
          <a:ln>
            <a:noFill/>
          </a:ln>
          <a:effectLst/>
        </p:spPr>
        <p:txBody>
          <a:bodyPr vert="horz" wrap="square" lIns="0" tIns="0" rIns="0" bIns="0" rtlCol="0" anchor="t"/>
          <a:lstStyle/>
          <a:p>
            <a:pPr algn="l">
              <a:lnSpc>
                <a:spcPct val="130000"/>
              </a:lnSpc>
            </a:pPr>
            <a:r>
              <a:rPr kumimoji="1" lang="en-US" altLang="zh-CN" sz="1400" dirty="0">
                <a:ln w="12700">
                  <a:noFill/>
                </a:ln>
                <a:solidFill>
                  <a:srgbClr val="262626">
                    <a:alpha val="100000"/>
                  </a:srgbClr>
                </a:solidFill>
                <a:latin typeface="Source Han Sans"/>
                <a:ea typeface="Source Han Sans"/>
                <a:cs typeface="Source Han Sans"/>
              </a:rPr>
              <a:t>传统恒压过滤实验中，人工记录数据需持续4 - 6小时，学生精力大量耗费在重复性操作上，效率低下。
</a:t>
            </a:r>
            <a:r>
              <a:rPr kumimoji="1" lang="en-US" altLang="zh-CN" sz="1400" dirty="0" err="1">
                <a:ln w="12700">
                  <a:noFill/>
                </a:ln>
                <a:solidFill>
                  <a:srgbClr val="262626">
                    <a:alpha val="100000"/>
                  </a:srgbClr>
                </a:solidFill>
                <a:latin typeface="Source Han Sans"/>
                <a:ea typeface="Source Han Sans"/>
                <a:cs typeface="Source Han Sans"/>
              </a:rPr>
              <a:t>人工记录易出错，数据精度难以保证，影响实验结果准确性</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7" name="标题 1"/>
          <p:cNvSpPr txBox="1"/>
          <p:nvPr/>
        </p:nvSpPr>
        <p:spPr>
          <a:xfrm>
            <a:off x="1263101" y="4211616"/>
            <a:ext cx="2880000" cy="630907"/>
          </a:xfrm>
          <a:prstGeom prst="rect">
            <a:avLst/>
          </a:prstGeom>
          <a:noFill/>
          <a:ln>
            <a:noFill/>
          </a:ln>
        </p:spPr>
        <p:txBody>
          <a:bodyPr vert="horz" wrap="square" lIns="91440" tIns="45720" rIns="91440" bIns="45720" rtlCol="0" anchor="b"/>
          <a:lstStyle/>
          <a:p>
            <a:pPr algn="l">
              <a:lnSpc>
                <a:spcPct val="110000"/>
              </a:lnSpc>
            </a:pPr>
            <a:r>
              <a:rPr kumimoji="1" lang="en-US" altLang="zh-CN" sz="1600">
                <a:ln w="12700">
                  <a:noFill/>
                </a:ln>
                <a:gradFill>
                  <a:gsLst>
                    <a:gs pos="0">
                      <a:srgbClr val="CEB5DD">
                        <a:alpha val="100000"/>
                      </a:srgbClr>
                    </a:gs>
                    <a:gs pos="69000">
                      <a:srgbClr val="AD84C6">
                        <a:alpha val="100000"/>
                      </a:srgbClr>
                    </a:gs>
                  </a:gsLst>
                  <a:lin ang="13500000" scaled="0"/>
                </a:gradFill>
                <a:latin typeface="Source Han Sans CN Bold"/>
                <a:ea typeface="Source Han Sans CN Bold"/>
                <a:cs typeface="Source Han Sans CN Bold"/>
              </a:rPr>
              <a:t>教学效果受限</a:t>
            </a:r>
            <a:endParaRPr kumimoji="1" lang="zh-CN" altLang="en-US"/>
          </a:p>
        </p:txBody>
      </p:sp>
      <p:sp>
        <p:nvSpPr>
          <p:cNvPr id="8" name="标题 1"/>
          <p:cNvSpPr txBox="1"/>
          <p:nvPr/>
        </p:nvSpPr>
        <p:spPr>
          <a:xfrm>
            <a:off x="1329090" y="4974737"/>
            <a:ext cx="4377600" cy="1008000"/>
          </a:xfrm>
          <a:prstGeom prst="rect">
            <a:avLst/>
          </a:prstGeom>
          <a:noFill/>
          <a:ln>
            <a:noFill/>
          </a:ln>
          <a:effectLst/>
        </p:spPr>
        <p:txBody>
          <a:bodyPr vert="horz" wrap="square" lIns="0" tIns="0" rIns="0" bIns="0" rtlCol="0" anchor="t"/>
          <a:lstStyle/>
          <a:p>
            <a:pPr algn="l">
              <a:lnSpc>
                <a:spcPct val="130000"/>
              </a:lnSpc>
            </a:pPr>
            <a:r>
              <a:rPr kumimoji="1" lang="en-US" altLang="zh-CN" sz="1400" dirty="0" err="1">
                <a:ln w="12700">
                  <a:noFill/>
                </a:ln>
                <a:solidFill>
                  <a:srgbClr val="262626">
                    <a:alpha val="100000"/>
                  </a:srgbClr>
                </a:solidFill>
                <a:latin typeface="Source Han Sans"/>
                <a:ea typeface="Source Han Sans"/>
                <a:cs typeface="Source Han Sans"/>
              </a:rPr>
              <a:t>传统实验教学模式单一，学生参与度低，难以激发学习兴趣</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实验数据处理结果缺乏直观展示，学生难以深入理解实验原理</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9" name="标题 1"/>
          <p:cNvSpPr txBox="1"/>
          <p:nvPr/>
        </p:nvSpPr>
        <p:spPr>
          <a:xfrm>
            <a:off x="6452595" y="2182497"/>
            <a:ext cx="3490784" cy="630907"/>
          </a:xfrm>
          <a:prstGeom prst="rect">
            <a:avLst/>
          </a:prstGeom>
          <a:noFill/>
          <a:ln>
            <a:noFill/>
          </a:ln>
        </p:spPr>
        <p:txBody>
          <a:bodyPr vert="horz" wrap="square" lIns="91440" tIns="45720" rIns="91440" bIns="45720" rtlCol="0" anchor="b"/>
          <a:lstStyle/>
          <a:p>
            <a:pPr algn="l">
              <a:lnSpc>
                <a:spcPct val="110000"/>
              </a:lnSpc>
            </a:pPr>
            <a:r>
              <a:rPr kumimoji="1" lang="en-US" altLang="zh-CN" sz="1600">
                <a:ln w="12700">
                  <a:noFill/>
                </a:ln>
                <a:gradFill>
                  <a:gsLst>
                    <a:gs pos="0">
                      <a:srgbClr val="CEB5DD">
                        <a:alpha val="100000"/>
                      </a:srgbClr>
                    </a:gs>
                    <a:gs pos="69000">
                      <a:srgbClr val="AD84C6">
                        <a:alpha val="100000"/>
                      </a:srgbClr>
                    </a:gs>
                  </a:gsLst>
                  <a:lin ang="13500000" scaled="0"/>
                </a:gradFill>
                <a:latin typeface="Source Han Sans CN Bold"/>
                <a:ea typeface="Source Han Sans CN Bold"/>
                <a:cs typeface="Source Han Sans CN Bold"/>
              </a:rPr>
              <a:t>数据处理繁琐</a:t>
            </a:r>
            <a:endParaRPr kumimoji="1" lang="zh-CN" altLang="en-US"/>
          </a:p>
        </p:txBody>
      </p:sp>
      <p:sp>
        <p:nvSpPr>
          <p:cNvPr id="10" name="标题 1"/>
          <p:cNvSpPr txBox="1"/>
          <p:nvPr/>
        </p:nvSpPr>
        <p:spPr>
          <a:xfrm>
            <a:off x="6518584" y="2945618"/>
            <a:ext cx="4377048" cy="3290082"/>
          </a:xfrm>
          <a:prstGeom prst="rect">
            <a:avLst/>
          </a:prstGeom>
          <a:noFill/>
          <a:ln>
            <a:noFill/>
          </a:ln>
          <a:effectLst/>
        </p:spPr>
        <p:txBody>
          <a:bodyPr vert="horz" wrap="square" lIns="0" tIns="0" rIns="0" bIns="0" rtlCol="0" anchor="t"/>
          <a:lstStyle/>
          <a:p>
            <a:pPr algn="l">
              <a:lnSpc>
                <a:spcPct val="130000"/>
              </a:lnSpc>
            </a:pPr>
            <a:r>
              <a:rPr kumimoji="1" lang="en-US" altLang="zh-CN" sz="1400" dirty="0" err="1">
                <a:ln w="12700">
                  <a:noFill/>
                </a:ln>
                <a:solidFill>
                  <a:srgbClr val="262626">
                    <a:alpha val="100000"/>
                  </a:srgbClr>
                </a:solidFill>
                <a:latin typeface="Source Han Sans"/>
                <a:ea typeface="Source Han Sans"/>
                <a:cs typeface="Source Han Sans"/>
              </a:rPr>
              <a:t>学生需手动绘制</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关系曲线，计算过滤常数等参数，过程复杂且易出错</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传统方法无法实时反馈实验数据变化，不利于学生及时调整实验操作</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1" name="标题 1"/>
          <p:cNvSpPr txBox="1"/>
          <p:nvPr/>
        </p:nvSpPr>
        <p:spPr>
          <a:xfrm flipH="1" flipV="1">
            <a:off x="5419559" y="2518989"/>
            <a:ext cx="229254" cy="222596"/>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2"/>
          </a:solidFill>
          <a:ln w="1860" cap="flat">
            <a:noFill/>
            <a:miter/>
          </a:ln>
          <a:effectLst/>
        </p:spPr>
        <p:txBody>
          <a:bodyPr vert="horz" wrap="square" lIns="102413" tIns="51206" rIns="102413" bIns="51206" rtlCol="0" anchor="ctr"/>
          <a:lstStyle/>
          <a:p>
            <a:pPr algn="l">
              <a:lnSpc>
                <a:spcPct val="120000"/>
              </a:lnSpc>
            </a:pPr>
            <a:endParaRPr kumimoji="1" lang="zh-CN" altLang="en-US"/>
          </a:p>
        </p:txBody>
      </p:sp>
      <p:sp>
        <p:nvSpPr>
          <p:cNvPr id="12" name="标题 1"/>
          <p:cNvSpPr txBox="1"/>
          <p:nvPr/>
        </p:nvSpPr>
        <p:spPr>
          <a:xfrm>
            <a:off x="10598581" y="2505023"/>
            <a:ext cx="212941" cy="236564"/>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2"/>
          </a:solidFill>
          <a:ln w="1860" cap="flat">
            <a:noFill/>
            <a:miter/>
          </a:ln>
          <a:effectLst/>
        </p:spPr>
        <p:txBody>
          <a:bodyPr vert="horz" wrap="square" lIns="102413" tIns="51206" rIns="102413" bIns="51206" rtlCol="0" anchor="ctr"/>
          <a:lstStyle/>
          <a:p>
            <a:pPr algn="l">
              <a:lnSpc>
                <a:spcPct val="120000"/>
              </a:lnSpc>
            </a:pPr>
            <a:endParaRPr kumimoji="1" lang="zh-CN" altLang="en-US"/>
          </a:p>
        </p:txBody>
      </p:sp>
      <p:sp>
        <p:nvSpPr>
          <p:cNvPr id="13" name="标题 1"/>
          <p:cNvSpPr txBox="1"/>
          <p:nvPr/>
        </p:nvSpPr>
        <p:spPr>
          <a:xfrm>
            <a:off x="5387364" y="4531804"/>
            <a:ext cx="293645" cy="233606"/>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2"/>
          </a:solidFill>
          <a:ln w="1860" cap="flat">
            <a:noFill/>
            <a:miter/>
          </a:ln>
          <a:effectLst/>
        </p:spPr>
        <p:txBody>
          <a:bodyPr vert="horz" wrap="square" lIns="102413" tIns="51206" rIns="102413" bIns="51206" rtlCol="0" anchor="ctr"/>
          <a:lstStyle/>
          <a:p>
            <a:pPr algn="l">
              <a:lnSpc>
                <a:spcPct val="120000"/>
              </a:lnSpc>
            </a:pPr>
            <a:endParaRPr kumimoji="1" lang="zh-CN" altLang="en-US"/>
          </a:p>
        </p:txBody>
      </p:sp>
      <p:sp>
        <p:nvSpPr>
          <p:cNvPr id="14" name="标题 1"/>
          <p:cNvSpPr txBox="1"/>
          <p:nvPr/>
        </p:nvSpPr>
        <p:spPr>
          <a:xfrm>
            <a:off x="1361077" y="2874409"/>
            <a:ext cx="4320000" cy="23008"/>
          </a:xfrm>
          <a:custGeom>
            <a:avLst/>
            <a:gdLst>
              <a:gd name="connsiteX0" fmla="*/ 0 w 3265831"/>
              <a:gd name="connsiteY0" fmla="*/ 0 h 23008"/>
              <a:gd name="connsiteX1" fmla="*/ 3265831 w 3265831"/>
              <a:gd name="connsiteY1" fmla="*/ 0 h 23008"/>
              <a:gd name="connsiteX2" fmla="*/ 3265831 w 3265831"/>
              <a:gd name="connsiteY2" fmla="*/ 23008 h 23008"/>
              <a:gd name="connsiteX3" fmla="*/ 0 w 3265831"/>
              <a:gd name="connsiteY3" fmla="*/ 23008 h 23008"/>
            </a:gdLst>
            <a:ahLst/>
            <a:cxnLst/>
            <a:rect l="l" t="t" r="r" b="b"/>
            <a:pathLst>
              <a:path w="3265831" h="23008">
                <a:moveTo>
                  <a:pt x="0" y="0"/>
                </a:moveTo>
                <a:lnTo>
                  <a:pt x="3265831" y="0"/>
                </a:lnTo>
                <a:lnTo>
                  <a:pt x="3265831" y="23008"/>
                </a:lnTo>
                <a:lnTo>
                  <a:pt x="0" y="23008"/>
                </a:ln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6517334" y="2874409"/>
            <a:ext cx="4320000" cy="23008"/>
          </a:xfrm>
          <a:custGeom>
            <a:avLst/>
            <a:gdLst>
              <a:gd name="connsiteX0" fmla="*/ 0 w 3265831"/>
              <a:gd name="connsiteY0" fmla="*/ 0 h 23008"/>
              <a:gd name="connsiteX1" fmla="*/ 3265831 w 3265831"/>
              <a:gd name="connsiteY1" fmla="*/ 0 h 23008"/>
              <a:gd name="connsiteX2" fmla="*/ 3265831 w 3265831"/>
              <a:gd name="connsiteY2" fmla="*/ 23008 h 23008"/>
              <a:gd name="connsiteX3" fmla="*/ 0 w 3265831"/>
              <a:gd name="connsiteY3" fmla="*/ 23008 h 23008"/>
            </a:gdLst>
            <a:ahLst/>
            <a:cxnLst/>
            <a:rect l="l" t="t" r="r" b="b"/>
            <a:pathLst>
              <a:path w="3265831" h="23008">
                <a:moveTo>
                  <a:pt x="0" y="0"/>
                </a:moveTo>
                <a:lnTo>
                  <a:pt x="3265831" y="0"/>
                </a:lnTo>
                <a:lnTo>
                  <a:pt x="3265831" y="23008"/>
                </a:lnTo>
                <a:lnTo>
                  <a:pt x="0" y="23008"/>
                </a:ln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1361077" y="4870315"/>
            <a:ext cx="4320000" cy="23008"/>
          </a:xfrm>
          <a:custGeom>
            <a:avLst/>
            <a:gdLst>
              <a:gd name="connsiteX0" fmla="*/ 0 w 3265831"/>
              <a:gd name="connsiteY0" fmla="*/ 0 h 23008"/>
              <a:gd name="connsiteX1" fmla="*/ 3265831 w 3265831"/>
              <a:gd name="connsiteY1" fmla="*/ 0 h 23008"/>
              <a:gd name="connsiteX2" fmla="*/ 3265831 w 3265831"/>
              <a:gd name="connsiteY2" fmla="*/ 23008 h 23008"/>
              <a:gd name="connsiteX3" fmla="*/ 0 w 3265831"/>
              <a:gd name="connsiteY3" fmla="*/ 23008 h 23008"/>
            </a:gdLst>
            <a:ahLst/>
            <a:cxnLst/>
            <a:rect l="l" t="t" r="r" b="b"/>
            <a:pathLst>
              <a:path w="3265831" h="23008">
                <a:moveTo>
                  <a:pt x="0" y="0"/>
                </a:moveTo>
                <a:lnTo>
                  <a:pt x="3265831" y="0"/>
                </a:lnTo>
                <a:lnTo>
                  <a:pt x="3265831" y="23008"/>
                </a:lnTo>
                <a:lnTo>
                  <a:pt x="0" y="23008"/>
                </a:ln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传统实验痛点分析</a:t>
            </a:r>
            <a:endParaRPr kumimoji="1" lang="zh-CN" altLang="en-US"/>
          </a:p>
        </p:txBody>
      </p:sp>
      <p:grpSp>
        <p:nvGrpSpPr>
          <p:cNvPr id="18" name="组合 17"/>
          <p:cNvGrpSpPr/>
          <p:nvPr/>
        </p:nvGrpSpPr>
        <p:grpSpPr>
          <a:xfrm>
            <a:off x="685961" y="330467"/>
            <a:ext cx="490273" cy="72000"/>
            <a:chOff x="685961" y="330467"/>
            <a:chExt cx="490273" cy="72000"/>
          </a:xfrm>
        </p:grpSpPr>
        <p:sp>
          <p:nvSpPr>
            <p:cNvPr id="19"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graphicFrame>
        <p:nvGraphicFramePr>
          <p:cNvPr id="25" name="对象 24">
            <a:extLst>
              <a:ext uri="{FF2B5EF4-FFF2-40B4-BE49-F238E27FC236}">
                <a16:creationId xmlns:a16="http://schemas.microsoft.com/office/drawing/2014/main" id="{635B0018-50CA-1A6E-238E-1A4C8DD782E6}"/>
              </a:ext>
            </a:extLst>
          </p:cNvPr>
          <p:cNvGraphicFramePr>
            <a:graphicFrameLocks noChangeAspect="1"/>
          </p:cNvGraphicFramePr>
          <p:nvPr>
            <p:extLst>
              <p:ext uri="{D42A27DB-BD31-4B8C-83A1-F6EECF244321}">
                <p14:modId xmlns:p14="http://schemas.microsoft.com/office/powerpoint/2010/main" val="2099021693"/>
              </p:ext>
            </p:extLst>
          </p:nvPr>
        </p:nvGraphicFramePr>
        <p:xfrm>
          <a:off x="7799832" y="2874409"/>
          <a:ext cx="481943" cy="417505"/>
        </p:xfrm>
        <a:graphic>
          <a:graphicData uri="http://schemas.openxmlformats.org/presentationml/2006/ole">
            <mc:AlternateContent xmlns:mc="http://schemas.openxmlformats.org/markup-compatibility/2006">
              <mc:Choice xmlns:v="urn:schemas-microsoft-com:vml" Requires="v">
                <p:oleObj name="Equation" r:id="rId2" imgW="570283" imgH="493938" progId="Equation.DSMT4">
                  <p:embed/>
                </p:oleObj>
              </mc:Choice>
              <mc:Fallback>
                <p:oleObj name="Equation" r:id="rId2" imgW="570283" imgH="493938" progId="Equation.DSMT4">
                  <p:embed/>
                  <p:pic>
                    <p:nvPicPr>
                      <p:cNvPr id="0" name=""/>
                      <p:cNvPicPr/>
                      <p:nvPr/>
                    </p:nvPicPr>
                    <p:blipFill>
                      <a:blip r:embed="rId3"/>
                      <a:stretch>
                        <a:fillRect/>
                      </a:stretch>
                    </p:blipFill>
                    <p:spPr>
                      <a:xfrm>
                        <a:off x="7799832" y="2874409"/>
                        <a:ext cx="481943" cy="417505"/>
                      </a:xfrm>
                      <a:prstGeom prst="rect">
                        <a:avLst/>
                      </a:prstGeom>
                    </p:spPr>
                  </p:pic>
                </p:oleObj>
              </mc:Fallback>
            </mc:AlternateContent>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215944" y="1659773"/>
            <a:ext cx="2310908" cy="2310906"/>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gradFill>
            <a:gsLst>
              <a:gs pos="0">
                <a:schemeClr val="accent1">
                  <a:lumMod val="40000"/>
                  <a:lumOff val="60000"/>
                </a:schemeClr>
              </a:gs>
              <a:gs pos="31000">
                <a:schemeClr val="accent1">
                  <a:lumMod val="60000"/>
                  <a:lumOff val="40000"/>
                </a:schemeClr>
              </a:gs>
              <a:gs pos="73000">
                <a:schemeClr val="accent1"/>
              </a:gs>
            </a:gsLst>
            <a:path path="circle">
              <a:fillToRect r="100000" b="100000"/>
            </a:path>
            <a:tileRect l="-100000" t="-100000"/>
          </a:gradFill>
          <a:ln w="12700" cap="sq">
            <a:noFill/>
            <a:miter/>
          </a:ln>
          <a:effectLst>
            <a:outerShdw blurRad="444500" dist="317500" dir="5400000" sx="92000" sy="92000" algn="t" rotWithShape="0">
              <a:schemeClr val="accent1">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1853282" y="2297110"/>
            <a:ext cx="1036232" cy="1036232"/>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gradFill>
            <a:gsLst>
              <a:gs pos="0">
                <a:schemeClr val="bg1">
                  <a:alpha val="25000"/>
                </a:schemeClr>
              </a:gs>
              <a:gs pos="100000">
                <a:schemeClr val="bg1">
                  <a:alpha val="0"/>
                </a:schemeClr>
              </a:gs>
            </a:gsLst>
            <a:lin ang="5400000" scaled="0"/>
          </a:gra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5" name="标题 1"/>
          <p:cNvSpPr txBox="1"/>
          <p:nvPr/>
        </p:nvSpPr>
        <p:spPr>
          <a:xfrm>
            <a:off x="735211" y="3951630"/>
            <a:ext cx="3272375" cy="658470"/>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提升实验效率</a:t>
            </a:r>
            <a:endParaRPr kumimoji="1" lang="zh-CN" altLang="en-US"/>
          </a:p>
        </p:txBody>
      </p:sp>
      <p:sp>
        <p:nvSpPr>
          <p:cNvPr id="6" name="标题 1"/>
          <p:cNvSpPr txBox="1"/>
          <p:nvPr/>
        </p:nvSpPr>
        <p:spPr>
          <a:xfrm>
            <a:off x="735069" y="4721285"/>
            <a:ext cx="3272658" cy="1476000"/>
          </a:xfrm>
          <a:prstGeom prst="rect">
            <a:avLst/>
          </a:prstGeom>
          <a:noFill/>
          <a:ln>
            <a:noFill/>
          </a:ln>
        </p:spPr>
        <p:txBody>
          <a:bodyPr vert="horz" wrap="square" lIns="0" tIns="0" rIns="0" bIns="0" rtlCol="0" anchor="t"/>
          <a:lstStyle/>
          <a:p>
            <a:pPr>
              <a:lnSpc>
                <a:spcPct val="150000"/>
              </a:lnSpc>
            </a:pPr>
            <a:r>
              <a:rPr kumimoji="1" lang="en-US" altLang="zh-CN" sz="1288" dirty="0">
                <a:ln w="12700">
                  <a:noFill/>
                </a:ln>
                <a:solidFill>
                  <a:srgbClr val="404040">
                    <a:alpha val="100000"/>
                  </a:srgbClr>
                </a:solidFill>
                <a:latin typeface="Source Han Sans"/>
                <a:ea typeface="Source Han Sans"/>
                <a:cs typeface="Source Han Sans"/>
              </a:rPr>
              <a:t>引入自动化数据采集与处理技术，可将数据采集时间缩短至传统方法的1/3以内，显著提高实验效率。
</a:t>
            </a:r>
            <a:r>
              <a:rPr kumimoji="1" lang="en-US" altLang="zh-CN" sz="1288" dirty="0" err="1">
                <a:ln w="12700">
                  <a:noFill/>
                </a:ln>
                <a:solidFill>
                  <a:srgbClr val="404040">
                    <a:alpha val="100000"/>
                  </a:srgbClr>
                </a:solidFill>
                <a:latin typeface="Source Han Sans"/>
                <a:ea typeface="Source Han Sans"/>
                <a:cs typeface="Source Han Sans"/>
              </a:rPr>
              <a:t>自动化系统可实时监测实验数据变化，及时发现异常数据并进行处理，确保数据质量</a:t>
            </a:r>
            <a:r>
              <a:rPr kumimoji="1" lang="en-US" altLang="zh-CN" sz="1288" dirty="0">
                <a:ln w="12700">
                  <a:noFill/>
                </a:ln>
                <a:solidFill>
                  <a:srgbClr val="404040">
                    <a:alpha val="100000"/>
                  </a:srgbClr>
                </a:solidFill>
                <a:latin typeface="Source Han Sans"/>
                <a:ea typeface="Source Han Sans"/>
                <a:cs typeface="Source Han Sans"/>
              </a:rPr>
              <a:t>。</a:t>
            </a:r>
            <a:endParaRPr kumimoji="1" lang="zh-CN" altLang="en-US" dirty="0"/>
          </a:p>
        </p:txBody>
      </p:sp>
      <p:sp>
        <p:nvSpPr>
          <p:cNvPr id="7" name="标题 1"/>
          <p:cNvSpPr txBox="1"/>
          <p:nvPr/>
        </p:nvSpPr>
        <p:spPr>
          <a:xfrm>
            <a:off x="8666792" y="1659773"/>
            <a:ext cx="2310908" cy="2310906"/>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gradFill>
            <a:gsLst>
              <a:gs pos="0">
                <a:schemeClr val="accent1">
                  <a:lumMod val="40000"/>
                  <a:lumOff val="60000"/>
                </a:schemeClr>
              </a:gs>
              <a:gs pos="31000">
                <a:schemeClr val="accent1">
                  <a:lumMod val="60000"/>
                  <a:lumOff val="40000"/>
                </a:schemeClr>
              </a:gs>
              <a:gs pos="73000">
                <a:schemeClr val="accent1"/>
              </a:gs>
            </a:gsLst>
            <a:path path="circle">
              <a:fillToRect r="100000" b="100000"/>
            </a:path>
            <a:tileRect l="-100000" t="-100000"/>
          </a:gradFill>
          <a:ln w="12700" cap="sq">
            <a:noFill/>
            <a:miter/>
          </a:ln>
          <a:effectLst>
            <a:outerShdw blurRad="444500" dist="317500" dir="5400000" sx="92000" sy="92000" algn="t" rotWithShape="0">
              <a:schemeClr val="accent1">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a:off x="8186059" y="3951630"/>
            <a:ext cx="3272375" cy="658470"/>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培养创新思维</a:t>
            </a:r>
            <a:endParaRPr kumimoji="1" lang="zh-CN" altLang="en-US"/>
          </a:p>
        </p:txBody>
      </p:sp>
      <p:sp>
        <p:nvSpPr>
          <p:cNvPr id="9" name="标题 1"/>
          <p:cNvSpPr txBox="1"/>
          <p:nvPr/>
        </p:nvSpPr>
        <p:spPr>
          <a:xfrm>
            <a:off x="8185917" y="4721285"/>
            <a:ext cx="3272658" cy="1476000"/>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404040">
                    <a:alpha val="100000"/>
                  </a:srgbClr>
                </a:solidFill>
                <a:latin typeface="Source Han Sans"/>
                <a:ea typeface="Source Han Sans"/>
                <a:cs typeface="Source Han Sans"/>
              </a:rPr>
              <a:t>数字化实验设计为学生提供了创新实践的机会，鼓励他们探索新的实验方法和技术</a:t>
            </a:r>
            <a:r>
              <a:rPr kumimoji="1" lang="en-US" altLang="zh-CN" sz="1400" dirty="0">
                <a:ln w="12700">
                  <a:noFill/>
                </a:ln>
                <a:solidFill>
                  <a:srgbClr val="404040">
                    <a:alpha val="100000"/>
                  </a:srgbClr>
                </a:solidFill>
                <a:latin typeface="Source Han Sans"/>
                <a:ea typeface="Source Han Sans"/>
                <a:cs typeface="Source Han Sans"/>
              </a:rPr>
              <a:t>。
</a:t>
            </a:r>
            <a:r>
              <a:rPr kumimoji="1" lang="en-US" altLang="zh-CN" sz="1400" dirty="0" err="1">
                <a:ln w="12700">
                  <a:noFill/>
                </a:ln>
                <a:solidFill>
                  <a:srgbClr val="404040">
                    <a:alpha val="100000"/>
                  </a:srgbClr>
                </a:solidFill>
                <a:latin typeface="Source Han Sans"/>
                <a:ea typeface="Source Han Sans"/>
                <a:cs typeface="Source Han Sans"/>
              </a:rPr>
              <a:t>培养学生运用现代信息技术解决实际问题的能力，适应未来化工领域的发展需求</a:t>
            </a:r>
            <a:r>
              <a:rPr kumimoji="1" lang="en-US" altLang="zh-CN" sz="1400" dirty="0">
                <a:ln w="12700">
                  <a:noFill/>
                </a:ln>
                <a:solidFill>
                  <a:srgbClr val="404040">
                    <a:alpha val="100000"/>
                  </a:srgbClr>
                </a:solidFill>
                <a:latin typeface="Source Han Sans"/>
                <a:ea typeface="Source Han Sans"/>
                <a:cs typeface="Source Han Sans"/>
              </a:rPr>
              <a:t>。</a:t>
            </a:r>
            <a:endParaRPr kumimoji="1" lang="zh-CN" altLang="en-US" dirty="0"/>
          </a:p>
        </p:txBody>
      </p:sp>
      <p:sp>
        <p:nvSpPr>
          <p:cNvPr id="10" name="标题 1"/>
          <p:cNvSpPr txBox="1"/>
          <p:nvPr/>
        </p:nvSpPr>
        <p:spPr>
          <a:xfrm>
            <a:off x="9370667" y="2299509"/>
            <a:ext cx="903158" cy="1031434"/>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gradFill>
            <a:gsLst>
              <a:gs pos="0">
                <a:schemeClr val="bg1">
                  <a:alpha val="25000"/>
                </a:schemeClr>
              </a:gs>
              <a:gs pos="100000">
                <a:schemeClr val="bg1">
                  <a:alpha val="0"/>
                </a:schemeClr>
              </a:gs>
            </a:gsLst>
            <a:lin ang="5400000" scaled="0"/>
          </a:gra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a:off x="4941368" y="1659773"/>
            <a:ext cx="2310908" cy="2310906"/>
          </a:xfrm>
          <a:custGeom>
            <a:avLst/>
            <a:gdLst>
              <a:gd name="T0" fmla="*/ 22 w 562"/>
              <a:gd name="T1" fmla="*/ 241 h 525"/>
              <a:gd name="T2" fmla="*/ 241 w 562"/>
              <a:gd name="T3" fmla="*/ 22 h 525"/>
              <a:gd name="T4" fmla="*/ 321 w 562"/>
              <a:gd name="T5" fmla="*/ 22 h 525"/>
              <a:gd name="T6" fmla="*/ 540 w 562"/>
              <a:gd name="T7" fmla="*/ 241 h 525"/>
              <a:gd name="T8" fmla="*/ 540 w 562"/>
              <a:gd name="T9" fmla="*/ 321 h 525"/>
              <a:gd name="T10" fmla="*/ 401 w 562"/>
              <a:gd name="T11" fmla="*/ 459 h 525"/>
              <a:gd name="T12" fmla="*/ 161 w 562"/>
              <a:gd name="T13" fmla="*/ 459 h 525"/>
              <a:gd name="T14" fmla="*/ 22 w 562"/>
              <a:gd name="T15" fmla="*/ 321 h 525"/>
              <a:gd name="T16" fmla="*/ 22 w 562"/>
              <a:gd name="T17" fmla="*/ 241 h 525"/>
            </a:gdLst>
            <a:ahLst/>
            <a:cxnLst/>
            <a:rect l="0" t="0" r="r" b="b"/>
            <a:pathLst>
              <a:path w="562" h="525">
                <a:moveTo>
                  <a:pt x="22" y="241"/>
                </a:moveTo>
                <a:cubicBezTo>
                  <a:pt x="241" y="22"/>
                  <a:pt x="241" y="22"/>
                  <a:pt x="241" y="22"/>
                </a:cubicBezTo>
                <a:cubicBezTo>
                  <a:pt x="263" y="0"/>
                  <a:pt x="299" y="0"/>
                  <a:pt x="321" y="22"/>
                </a:cubicBezTo>
                <a:cubicBezTo>
                  <a:pt x="540" y="241"/>
                  <a:pt x="540" y="241"/>
                  <a:pt x="540" y="241"/>
                </a:cubicBezTo>
                <a:cubicBezTo>
                  <a:pt x="562" y="263"/>
                  <a:pt x="562" y="299"/>
                  <a:pt x="540" y="321"/>
                </a:cubicBezTo>
                <a:cubicBezTo>
                  <a:pt x="401" y="459"/>
                  <a:pt x="401" y="459"/>
                  <a:pt x="401" y="459"/>
                </a:cubicBezTo>
                <a:cubicBezTo>
                  <a:pt x="335" y="525"/>
                  <a:pt x="227" y="525"/>
                  <a:pt x="161" y="459"/>
                </a:cubicBezTo>
                <a:cubicBezTo>
                  <a:pt x="22" y="321"/>
                  <a:pt x="22" y="321"/>
                  <a:pt x="22" y="321"/>
                </a:cubicBezTo>
                <a:cubicBezTo>
                  <a:pt x="0" y="299"/>
                  <a:pt x="0" y="263"/>
                  <a:pt x="22" y="241"/>
                </a:cubicBezTo>
                <a:close/>
              </a:path>
            </a:pathLst>
          </a:custGeom>
          <a:gradFill>
            <a:gsLst>
              <a:gs pos="0">
                <a:schemeClr val="accent1">
                  <a:lumMod val="40000"/>
                  <a:lumOff val="60000"/>
                </a:schemeClr>
              </a:gs>
              <a:gs pos="31000">
                <a:schemeClr val="accent1">
                  <a:lumMod val="60000"/>
                  <a:lumOff val="40000"/>
                </a:schemeClr>
              </a:gs>
              <a:gs pos="73000">
                <a:schemeClr val="accent1"/>
              </a:gs>
            </a:gsLst>
            <a:path path="circle">
              <a:fillToRect r="100000" b="100000"/>
            </a:path>
            <a:tileRect l="-100000" t="-100000"/>
          </a:gradFill>
          <a:ln w="12700" cap="sq">
            <a:noFill/>
            <a:miter/>
          </a:ln>
          <a:effectLst>
            <a:outerShdw blurRad="444500" dist="317500" dir="5400000" sx="92000" sy="92000" algn="t" rotWithShape="0">
              <a:schemeClr val="accent1">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2" name="标题 1"/>
          <p:cNvSpPr txBox="1"/>
          <p:nvPr/>
        </p:nvSpPr>
        <p:spPr>
          <a:xfrm>
            <a:off x="4460635" y="3951630"/>
            <a:ext cx="3272375" cy="658470"/>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增强教学效果</a:t>
            </a:r>
            <a:endParaRPr kumimoji="1" lang="zh-CN" altLang="en-US"/>
          </a:p>
        </p:txBody>
      </p:sp>
      <p:sp>
        <p:nvSpPr>
          <p:cNvPr id="13" name="标题 1"/>
          <p:cNvSpPr txBox="1"/>
          <p:nvPr/>
        </p:nvSpPr>
        <p:spPr>
          <a:xfrm>
            <a:off x="4460493" y="4721285"/>
            <a:ext cx="3272658" cy="1476000"/>
          </a:xfrm>
          <a:prstGeom prst="rect">
            <a:avLst/>
          </a:prstGeom>
          <a:noFill/>
          <a:ln>
            <a:noFill/>
          </a:ln>
        </p:spPr>
        <p:txBody>
          <a:bodyPr vert="horz" wrap="square" lIns="0" tIns="0" rIns="0" bIns="0" rtlCol="0" anchor="t"/>
          <a:lstStyle/>
          <a:p>
            <a:pPr>
              <a:lnSpc>
                <a:spcPct val="150000"/>
              </a:lnSpc>
            </a:pPr>
            <a:r>
              <a:rPr kumimoji="1" lang="en-US" altLang="zh-CN" sz="1400" dirty="0" err="1">
                <a:ln w="12700">
                  <a:noFill/>
                </a:ln>
                <a:solidFill>
                  <a:srgbClr val="404040">
                    <a:alpha val="100000"/>
                  </a:srgbClr>
                </a:solidFill>
                <a:latin typeface="Source Han Sans"/>
                <a:ea typeface="Source Han Sans"/>
                <a:cs typeface="Source Han Sans"/>
              </a:rPr>
              <a:t>通过可视化技术将实验数据以图表形式直观展示，帮助学生更好地理解实验原理和结果</a:t>
            </a:r>
            <a:r>
              <a:rPr kumimoji="1" lang="en-US" altLang="zh-CN" sz="1400" dirty="0">
                <a:ln w="12700">
                  <a:noFill/>
                </a:ln>
                <a:solidFill>
                  <a:srgbClr val="404040">
                    <a:alpha val="100000"/>
                  </a:srgbClr>
                </a:solidFill>
                <a:latin typeface="Source Han Sans"/>
                <a:ea typeface="Source Han Sans"/>
                <a:cs typeface="Source Han Sans"/>
              </a:rPr>
              <a:t>。
</a:t>
            </a:r>
            <a:r>
              <a:rPr kumimoji="1" lang="en-US" altLang="zh-CN" sz="1400" dirty="0" err="1">
                <a:ln w="12700">
                  <a:noFill/>
                </a:ln>
                <a:solidFill>
                  <a:srgbClr val="404040">
                    <a:alpha val="100000"/>
                  </a:srgbClr>
                </a:solidFill>
                <a:latin typeface="Source Han Sans"/>
                <a:ea typeface="Source Han Sans"/>
                <a:cs typeface="Source Han Sans"/>
              </a:rPr>
              <a:t>数字化实验平台可提供丰富的教学资源和互动功能，提高学生参与度和学习兴趣</a:t>
            </a:r>
            <a:r>
              <a:rPr kumimoji="1" lang="en-US" altLang="zh-CN" sz="1400" dirty="0">
                <a:ln w="12700">
                  <a:noFill/>
                </a:ln>
                <a:solidFill>
                  <a:srgbClr val="404040">
                    <a:alpha val="100000"/>
                  </a:srgbClr>
                </a:solidFill>
                <a:latin typeface="Source Han Sans"/>
                <a:ea typeface="Source Han Sans"/>
                <a:cs typeface="Source Han Sans"/>
              </a:rPr>
              <a:t>。</a:t>
            </a:r>
            <a:endParaRPr kumimoji="1" lang="zh-CN" altLang="en-US" dirty="0"/>
          </a:p>
        </p:txBody>
      </p:sp>
      <p:sp>
        <p:nvSpPr>
          <p:cNvPr id="14" name="标题 1"/>
          <p:cNvSpPr txBox="1"/>
          <p:nvPr/>
        </p:nvSpPr>
        <p:spPr>
          <a:xfrm>
            <a:off x="5507758" y="2299508"/>
            <a:ext cx="1178128" cy="1031436"/>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gradFill>
            <a:gsLst>
              <a:gs pos="0">
                <a:schemeClr val="bg1">
                  <a:alpha val="25000"/>
                </a:schemeClr>
              </a:gs>
              <a:gs pos="100000">
                <a:schemeClr val="bg1">
                  <a:alpha val="0"/>
                </a:schemeClr>
              </a:gs>
            </a:gsLst>
            <a:lin ang="5400000" scaled="0"/>
          </a:gra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数字化转型的必要性</a:t>
            </a:r>
            <a:endParaRPr kumimoji="1" lang="zh-CN" altLang="en-US"/>
          </a:p>
        </p:txBody>
      </p:sp>
      <p:grpSp>
        <p:nvGrpSpPr>
          <p:cNvPr id="16" name="组合 15"/>
          <p:cNvGrpSpPr/>
          <p:nvPr/>
        </p:nvGrpSpPr>
        <p:grpSpPr>
          <a:xfrm>
            <a:off x="685961" y="330467"/>
            <a:ext cx="490273" cy="72000"/>
            <a:chOff x="685961" y="330467"/>
            <a:chExt cx="490273" cy="72000"/>
          </a:xfrm>
        </p:grpSpPr>
        <p:sp>
          <p:nvSpPr>
            <p:cNvPr id="17"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18"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8288" y="0"/>
            <a:ext cx="12210288" cy="687926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36576" y="0"/>
            <a:ext cx="12228576" cy="378519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4" name="图片 3"/>
          <p:cNvPicPr>
            <a:picLocks noChangeAspect="1"/>
          </p:cNvPicPr>
          <p:nvPr/>
        </p:nvPicPr>
        <p:blipFill>
          <a:blip r:embed="rId2">
            <a:alphaModFix/>
          </a:blip>
          <a:srcRect/>
          <a:stretch>
            <a:fillRect/>
          </a:stretch>
        </p:blipFill>
        <p:spPr>
          <a:xfrm>
            <a:off x="0" y="0"/>
            <a:ext cx="10353878" cy="6858000"/>
          </a:xfrm>
          <a:prstGeom prst="rect">
            <a:avLst/>
          </a:prstGeom>
          <a:noFill/>
          <a:ln>
            <a:noFill/>
          </a:ln>
        </p:spPr>
      </p:pic>
      <p:sp>
        <p:nvSpPr>
          <p:cNvPr id="5" name="标题 1"/>
          <p:cNvSpPr txBox="1"/>
          <p:nvPr/>
        </p:nvSpPr>
        <p:spPr>
          <a:xfrm>
            <a:off x="380789" y="356190"/>
            <a:ext cx="11411196" cy="6145619"/>
          </a:xfrm>
          <a:prstGeom prst="roundRect">
            <a:avLst>
              <a:gd name="adj" fmla="val 5820"/>
            </a:avLst>
          </a:prstGeom>
          <a:solidFill>
            <a:schemeClr val="bg1">
              <a:alpha val="94250"/>
            </a:schemeClr>
          </a:solidFill>
          <a:ln w="19050" cap="sq">
            <a:solidFill>
              <a:schemeClr val="accent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8068" y="5402773"/>
            <a:ext cx="3542922" cy="461665"/>
          </a:xfrm>
          <a:prstGeom prst="rect">
            <a:avLst/>
          </a:prstGeom>
          <a:noFill/>
          <a:ln>
            <a:noFill/>
          </a:ln>
        </p:spPr>
        <p:txBody>
          <a:bodyPr vert="horz" wrap="square" lIns="91440" tIns="45720" rIns="91440" bIns="45720" rtlCol="0" anchor="t"/>
          <a:lstStyle/>
          <a:p>
            <a:pPr algn="l">
              <a:lnSpc>
                <a:spcPct val="100000"/>
              </a:lnSpc>
            </a:pPr>
            <a:r>
              <a:rPr kumimoji="1" lang="en-US" altLang="zh-CN" sz="2400">
                <a:ln w="12700">
                  <a:noFill/>
                </a:ln>
                <a:solidFill>
                  <a:srgbClr val="000000">
                    <a:alpha val="100000"/>
                  </a:srgbClr>
                </a:solidFill>
                <a:latin typeface="OPPOSans R"/>
                <a:ea typeface="OPPOSans R"/>
                <a:cs typeface="OPPOSans R"/>
              </a:rPr>
              <a:t>PowerPoint design</a:t>
            </a:r>
            <a:endParaRPr kumimoji="1" lang="zh-CN" altLang="en-US"/>
          </a:p>
        </p:txBody>
      </p:sp>
      <p:sp>
        <p:nvSpPr>
          <p:cNvPr id="7" name="标题 1"/>
          <p:cNvSpPr txBox="1"/>
          <p:nvPr/>
        </p:nvSpPr>
        <p:spPr>
          <a:xfrm rot="5400000">
            <a:off x="4006498" y="5199742"/>
            <a:ext cx="181269" cy="862458"/>
          </a:xfrm>
          <a:custGeom>
            <a:avLst/>
            <a:gdLst>
              <a:gd name="connsiteX0" fmla="*/ 90634 w 181269"/>
              <a:gd name="connsiteY0" fmla="*/ 766099 h 862458"/>
              <a:gd name="connsiteX1" fmla="*/ 181269 w 181269"/>
              <a:gd name="connsiteY1" fmla="*/ 828112 h 862458"/>
              <a:gd name="connsiteX2" fmla="*/ 181269 w 181269"/>
              <a:gd name="connsiteY2" fmla="*/ 862458 h 862458"/>
              <a:gd name="connsiteX3" fmla="*/ 90634 w 181269"/>
              <a:gd name="connsiteY3" fmla="*/ 800444 h 862458"/>
              <a:gd name="connsiteX4" fmla="*/ 0 w 181269"/>
              <a:gd name="connsiteY4" fmla="*/ 862458 h 862458"/>
              <a:gd name="connsiteX5" fmla="*/ 0 w 181269"/>
              <a:gd name="connsiteY5" fmla="*/ 828112 h 862458"/>
              <a:gd name="connsiteX6" fmla="*/ 90634 w 181269"/>
              <a:gd name="connsiteY6" fmla="*/ 612497 h 862458"/>
              <a:gd name="connsiteX7" fmla="*/ 181269 w 181269"/>
              <a:gd name="connsiteY7" fmla="*/ 674510 h 862458"/>
              <a:gd name="connsiteX8" fmla="*/ 181269 w 181269"/>
              <a:gd name="connsiteY8" fmla="*/ 709810 h 862458"/>
              <a:gd name="connsiteX9" fmla="*/ 90634 w 181269"/>
              <a:gd name="connsiteY9" fmla="*/ 647797 h 862458"/>
              <a:gd name="connsiteX10" fmla="*/ 0 w 181269"/>
              <a:gd name="connsiteY10" fmla="*/ 709810 h 862458"/>
              <a:gd name="connsiteX11" fmla="*/ 0 w 181269"/>
              <a:gd name="connsiteY11" fmla="*/ 674510 h 862458"/>
              <a:gd name="connsiteX12" fmla="*/ 90634 w 181269"/>
              <a:gd name="connsiteY12" fmla="*/ 459850 h 862458"/>
              <a:gd name="connsiteX13" fmla="*/ 181269 w 181269"/>
              <a:gd name="connsiteY13" fmla="*/ 521863 h 862458"/>
              <a:gd name="connsiteX14" fmla="*/ 181269 w 181269"/>
              <a:gd name="connsiteY14" fmla="*/ 556209 h 862458"/>
              <a:gd name="connsiteX15" fmla="*/ 90634 w 181269"/>
              <a:gd name="connsiteY15" fmla="*/ 494196 h 862458"/>
              <a:gd name="connsiteX16" fmla="*/ 0 w 181269"/>
              <a:gd name="connsiteY16" fmla="*/ 556209 h 862458"/>
              <a:gd name="connsiteX17" fmla="*/ 0 w 181269"/>
              <a:gd name="connsiteY17" fmla="*/ 521863 h 862458"/>
              <a:gd name="connsiteX18" fmla="*/ 90634 w 181269"/>
              <a:gd name="connsiteY18" fmla="*/ 306248 h 862458"/>
              <a:gd name="connsiteX19" fmla="*/ 181269 w 181269"/>
              <a:gd name="connsiteY19" fmla="*/ 368261 h 862458"/>
              <a:gd name="connsiteX20" fmla="*/ 181269 w 181269"/>
              <a:gd name="connsiteY20" fmla="*/ 403561 h 862458"/>
              <a:gd name="connsiteX21" fmla="*/ 90634 w 181269"/>
              <a:gd name="connsiteY21" fmla="*/ 341548 h 862458"/>
              <a:gd name="connsiteX22" fmla="*/ 0 w 181269"/>
              <a:gd name="connsiteY22" fmla="*/ 403561 h 862458"/>
              <a:gd name="connsiteX23" fmla="*/ 0 w 181269"/>
              <a:gd name="connsiteY23" fmla="*/ 368261 h 862458"/>
              <a:gd name="connsiteX24" fmla="*/ 90634 w 181269"/>
              <a:gd name="connsiteY24" fmla="*/ 153601 h 862458"/>
              <a:gd name="connsiteX25" fmla="*/ 181269 w 181269"/>
              <a:gd name="connsiteY25" fmla="*/ 215614 h 862458"/>
              <a:gd name="connsiteX26" fmla="*/ 181269 w 181269"/>
              <a:gd name="connsiteY26" fmla="*/ 249960 h 862458"/>
              <a:gd name="connsiteX27" fmla="*/ 90634 w 181269"/>
              <a:gd name="connsiteY27" fmla="*/ 187946 h 862458"/>
              <a:gd name="connsiteX28" fmla="*/ 0 w 181269"/>
              <a:gd name="connsiteY28" fmla="*/ 249960 h 862458"/>
              <a:gd name="connsiteX29" fmla="*/ 0 w 181269"/>
              <a:gd name="connsiteY29" fmla="*/ 215614 h 862458"/>
              <a:gd name="connsiteX30" fmla="*/ 90634 w 181269"/>
              <a:gd name="connsiteY30" fmla="*/ 0 h 862458"/>
              <a:gd name="connsiteX31" fmla="*/ 181269 w 181269"/>
              <a:gd name="connsiteY31" fmla="*/ 62013 h 862458"/>
              <a:gd name="connsiteX32" fmla="*/ 181269 w 181269"/>
              <a:gd name="connsiteY32" fmla="*/ 97312 h 862458"/>
              <a:gd name="connsiteX33" fmla="*/ 90634 w 181269"/>
              <a:gd name="connsiteY33" fmla="*/ 35299 h 862458"/>
              <a:gd name="connsiteX34" fmla="*/ 0 w 181269"/>
              <a:gd name="connsiteY34" fmla="*/ 97312 h 862458"/>
              <a:gd name="connsiteX35" fmla="*/ 0 w 181269"/>
              <a:gd name="connsiteY35" fmla="*/ 62013 h 862458"/>
            </a:gdLst>
            <a:ahLst/>
            <a:cxnLst/>
            <a:rect l="l" t="t" r="r" b="b"/>
            <a:pathLst>
              <a:path w="181269" h="862458">
                <a:moveTo>
                  <a:pt x="90634" y="766099"/>
                </a:moveTo>
                <a:lnTo>
                  <a:pt x="181269" y="828112"/>
                </a:lnTo>
                <a:lnTo>
                  <a:pt x="181269" y="862458"/>
                </a:lnTo>
                <a:lnTo>
                  <a:pt x="90634" y="800444"/>
                </a:lnTo>
                <a:lnTo>
                  <a:pt x="0" y="862458"/>
                </a:lnTo>
                <a:lnTo>
                  <a:pt x="0" y="828112"/>
                </a:lnTo>
                <a:close/>
                <a:moveTo>
                  <a:pt x="90634" y="612497"/>
                </a:moveTo>
                <a:lnTo>
                  <a:pt x="181269" y="674510"/>
                </a:lnTo>
                <a:lnTo>
                  <a:pt x="181269" y="709810"/>
                </a:lnTo>
                <a:lnTo>
                  <a:pt x="90634" y="647797"/>
                </a:lnTo>
                <a:lnTo>
                  <a:pt x="0" y="709810"/>
                </a:lnTo>
                <a:lnTo>
                  <a:pt x="0" y="674510"/>
                </a:lnTo>
                <a:close/>
                <a:moveTo>
                  <a:pt x="90634" y="459850"/>
                </a:moveTo>
                <a:lnTo>
                  <a:pt x="181269" y="521863"/>
                </a:lnTo>
                <a:lnTo>
                  <a:pt x="181269" y="556209"/>
                </a:lnTo>
                <a:lnTo>
                  <a:pt x="90634" y="494196"/>
                </a:lnTo>
                <a:lnTo>
                  <a:pt x="0" y="556209"/>
                </a:lnTo>
                <a:lnTo>
                  <a:pt x="0" y="521863"/>
                </a:lnTo>
                <a:close/>
                <a:moveTo>
                  <a:pt x="90634" y="306248"/>
                </a:moveTo>
                <a:lnTo>
                  <a:pt x="181269" y="368261"/>
                </a:lnTo>
                <a:lnTo>
                  <a:pt x="181269" y="403561"/>
                </a:lnTo>
                <a:lnTo>
                  <a:pt x="90634" y="341548"/>
                </a:lnTo>
                <a:lnTo>
                  <a:pt x="0" y="403561"/>
                </a:lnTo>
                <a:lnTo>
                  <a:pt x="0" y="368261"/>
                </a:lnTo>
                <a:close/>
                <a:moveTo>
                  <a:pt x="90634" y="153601"/>
                </a:moveTo>
                <a:lnTo>
                  <a:pt x="181269" y="215614"/>
                </a:lnTo>
                <a:lnTo>
                  <a:pt x="181269" y="249960"/>
                </a:lnTo>
                <a:lnTo>
                  <a:pt x="90634" y="187946"/>
                </a:lnTo>
                <a:lnTo>
                  <a:pt x="0" y="249960"/>
                </a:lnTo>
                <a:lnTo>
                  <a:pt x="0" y="215614"/>
                </a:lnTo>
                <a:close/>
                <a:moveTo>
                  <a:pt x="90634" y="0"/>
                </a:moveTo>
                <a:lnTo>
                  <a:pt x="181269" y="62013"/>
                </a:lnTo>
                <a:lnTo>
                  <a:pt x="181269" y="97312"/>
                </a:lnTo>
                <a:lnTo>
                  <a:pt x="90634" y="35299"/>
                </a:lnTo>
                <a:lnTo>
                  <a:pt x="0" y="97312"/>
                </a:lnTo>
                <a:lnTo>
                  <a:pt x="0" y="62013"/>
                </a:lnTo>
                <a:close/>
              </a:path>
            </a:pathLst>
          </a:custGeom>
          <a:solidFill>
            <a:schemeClr val="accent1"/>
          </a:solidFill>
          <a:ln w="9537" cap="flat">
            <a:noFill/>
            <a:miter/>
          </a:ln>
        </p:spPr>
        <p:txBody>
          <a:bodyPr vert="horz" wrap="square" lIns="91440" tIns="45720" rIns="91440" bIns="45720" rtlCol="0" anchor="ctr"/>
          <a:lstStyle/>
          <a:p>
            <a:pPr algn="l">
              <a:lnSpc>
                <a:spcPct val="110000"/>
              </a:lnSpc>
            </a:pPr>
            <a:endParaRPr kumimoji="1" lang="zh-CN" altLang="en-US"/>
          </a:p>
        </p:txBody>
      </p:sp>
      <p:pic>
        <p:nvPicPr>
          <p:cNvPr id="8" name="图片 7"/>
          <p:cNvPicPr>
            <a:picLocks noChangeAspect="1"/>
          </p:cNvPicPr>
          <p:nvPr/>
        </p:nvPicPr>
        <p:blipFill>
          <a:blip r:embed="rId3">
            <a:alphaModFix/>
          </a:blip>
          <a:srcRect/>
          <a:stretch>
            <a:fillRect/>
          </a:stretch>
        </p:blipFill>
        <p:spPr>
          <a:xfrm>
            <a:off x="5581606" y="1684253"/>
            <a:ext cx="5626029" cy="4237788"/>
          </a:xfrm>
          <a:prstGeom prst="rect">
            <a:avLst/>
          </a:prstGeom>
          <a:noFill/>
          <a:ln>
            <a:noFill/>
          </a:ln>
        </p:spPr>
      </p:pic>
      <p:grpSp>
        <p:nvGrpSpPr>
          <p:cNvPr id="9" name="组合 8"/>
          <p:cNvGrpSpPr/>
          <p:nvPr/>
        </p:nvGrpSpPr>
        <p:grpSpPr>
          <a:xfrm>
            <a:off x="11407173" y="4493237"/>
            <a:ext cx="153888" cy="1677983"/>
            <a:chOff x="11407173" y="4493237"/>
            <a:chExt cx="153888" cy="1677983"/>
          </a:xfrm>
        </p:grpSpPr>
        <p:sp>
          <p:nvSpPr>
            <p:cNvPr id="10" name="标题 1"/>
            <p:cNvSpPr txBox="1"/>
            <p:nvPr/>
          </p:nvSpPr>
          <p:spPr>
            <a:xfrm rot="5400000">
              <a:off x="11407173" y="449323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5400000">
              <a:off x="11407173" y="4588527"/>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a:off x="11407447" y="4683543"/>
              <a:ext cx="153340" cy="153888"/>
            </a:xfrm>
            <a:custGeom>
              <a:avLst/>
              <a:gdLst>
                <a:gd name="connsiteX0" fmla="*/ 0 w 267133"/>
                <a:gd name="connsiteY0" fmla="*/ 268087 h 268087"/>
                <a:gd name="connsiteX1" fmla="*/ 267133 w 267133"/>
                <a:gd name="connsiteY1" fmla="*/ 0 h 268087"/>
              </a:gdLst>
              <a:ahLst/>
              <a:cxnLst/>
              <a:rect l="l" t="t" r="r" b="b"/>
              <a:pathLst>
                <a:path w="267133" h="268087">
                  <a:moveTo>
                    <a:pt x="0" y="268087"/>
                  </a:moveTo>
                  <a:lnTo>
                    <a:pt x="267133"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5400000">
              <a:off x="11407173" y="477856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a:off x="11407173" y="487385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5400000">
              <a:off x="11407173" y="496914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5400000">
              <a:off x="11407173" y="506443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5400000">
              <a:off x="11407173" y="515972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5400000">
              <a:off x="11407173" y="525501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5400000">
              <a:off x="11407173" y="5350300"/>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5400000">
              <a:off x="11407173" y="544559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a:off x="11407173" y="554088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5400000">
              <a:off x="11407173" y="563617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5400000">
              <a:off x="11407173" y="573146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5400000">
              <a:off x="11407173" y="582675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5400000">
              <a:off x="11407173" y="5922041"/>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5400000">
              <a:off x="11407173" y="6017332"/>
              <a:ext cx="153888" cy="153888"/>
            </a:xfrm>
            <a:custGeom>
              <a:avLst/>
              <a:gdLst>
                <a:gd name="connsiteX0" fmla="*/ 0 w 268087"/>
                <a:gd name="connsiteY0" fmla="*/ 268087 h 268087"/>
                <a:gd name="connsiteX1" fmla="*/ 268087 w 268087"/>
                <a:gd name="connsiteY1" fmla="*/ 0 h 268087"/>
              </a:gdLst>
              <a:ahLst/>
              <a:cxnLst/>
              <a:rect l="l" t="t" r="r" b="b"/>
              <a:pathLst>
                <a:path w="268087" h="268087">
                  <a:moveTo>
                    <a:pt x="0" y="268087"/>
                  </a:moveTo>
                  <a:lnTo>
                    <a:pt x="268087" y="0"/>
                  </a:lnTo>
                </a:path>
              </a:pathLst>
            </a:custGeom>
            <a:noFill/>
            <a:ln w="12333"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grpSp>
      <p:cxnSp>
        <p:nvCxnSpPr>
          <p:cNvPr id="27" name="标题 1"/>
          <p:cNvCxnSpPr/>
          <p:nvPr/>
        </p:nvCxnSpPr>
        <p:spPr>
          <a:xfrm>
            <a:off x="828675" y="5217603"/>
            <a:ext cx="3793327" cy="0"/>
          </a:xfrm>
          <a:prstGeom prst="line">
            <a:avLst/>
          </a:prstGeom>
          <a:noFill/>
          <a:ln w="19050" cap="flat">
            <a:solidFill>
              <a:schemeClr val="accent1">
                <a:alpha val="100000"/>
              </a:schemeClr>
            </a:solidFill>
            <a:prstDash val="solid"/>
            <a:miter/>
          </a:ln>
        </p:spPr>
      </p:cxnSp>
      <p:sp>
        <p:nvSpPr>
          <p:cNvPr id="28" name="标题 1"/>
          <p:cNvSpPr txBox="1"/>
          <p:nvPr/>
        </p:nvSpPr>
        <p:spPr>
          <a:xfrm>
            <a:off x="762331" y="-969939"/>
            <a:ext cx="3659543" cy="4355985"/>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5000">
                <a:ln w="12700">
                  <a:noFill/>
                </a:ln>
                <a:gradFill>
                  <a:gsLst>
                    <a:gs pos="0">
                      <a:srgbClr val="FFFFFF">
                        <a:alpha val="0"/>
                      </a:srgbClr>
                    </a:gs>
                    <a:gs pos="85000">
                      <a:srgbClr val="AD84C6">
                        <a:alpha val="100000"/>
                      </a:srgbClr>
                    </a:gs>
                  </a:gsLst>
                  <a:lin ang="16200000" scaled="0"/>
                </a:gradFill>
                <a:latin typeface="Source Han Sans CN Bold"/>
                <a:ea typeface="Source Han Sans CN Bold"/>
                <a:cs typeface="Source Han Sans CN Bold"/>
              </a:rPr>
              <a:t>02</a:t>
            </a:r>
            <a:endParaRPr kumimoji="1" lang="zh-CN" altLang="en-US"/>
          </a:p>
        </p:txBody>
      </p:sp>
      <p:sp>
        <p:nvSpPr>
          <p:cNvPr id="29" name="标题 1"/>
          <p:cNvSpPr txBox="1"/>
          <p:nvPr/>
        </p:nvSpPr>
        <p:spPr>
          <a:xfrm flipH="1">
            <a:off x="5680842" y="1643575"/>
            <a:ext cx="1359810" cy="459332"/>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728194" y="3330214"/>
            <a:ext cx="5318711" cy="1801344"/>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a:ea typeface="Source Han Sans CN Bold"/>
                <a:cs typeface="Source Han Sans CN Bold"/>
              </a:rPr>
              <a:t>数字化设计方案</a:t>
            </a:r>
            <a:endParaRPr kumimoji="1" lang="zh-CN" altLang="en-US"/>
          </a:p>
        </p:txBody>
      </p:sp>
      <p:sp>
        <p:nvSpPr>
          <p:cNvPr id="31" name="标题 1"/>
          <p:cNvSpPr txBox="1"/>
          <p:nvPr/>
        </p:nvSpPr>
        <p:spPr>
          <a:xfrm>
            <a:off x="2996669" y="1762208"/>
            <a:ext cx="879889" cy="681398"/>
          </a:xfrm>
          <a:prstGeom prst="rect">
            <a:avLst/>
          </a:prstGeom>
          <a:noFill/>
          <a:ln cap="sq">
            <a:noFill/>
          </a:ln>
          <a:effectLst>
            <a:outerShdw blurRad="457200" dist="127000" dir="5400000" sx="90000" sy="90000" rotWithShape="0">
              <a:srgbClr val="4E82EA">
                <a:alpha val="60000"/>
              </a:srgbClr>
            </a:outerShdw>
          </a:effectLst>
        </p:spPr>
        <p:txBody>
          <a:bodyPr vert="horz" wrap="square" lIns="0" tIns="0" rIns="0" bIns="0" rtlCol="0" anchor="b"/>
          <a:lstStyle/>
          <a:p>
            <a:pPr algn="l">
              <a:lnSpc>
                <a:spcPct val="110000"/>
              </a:lnSpc>
            </a:pPr>
            <a:r>
              <a:rPr kumimoji="1" lang="en-US" altLang="zh-CN" sz="1800">
                <a:ln w="12700">
                  <a:noFill/>
                </a:ln>
                <a:solidFill>
                  <a:srgbClr val="AD84C6">
                    <a:alpha val="100000"/>
                  </a:srgbClr>
                </a:solidFill>
                <a:latin typeface="Source Han Sans CN Bold"/>
                <a:ea typeface="Source Han Sans CN Bold"/>
                <a:cs typeface="Source Han Sans CN Bold"/>
              </a:rPr>
              <a:t>PART</a:t>
            </a:r>
            <a:endParaRPr kumimoji="1" lang="zh-CN" altLang="en-US"/>
          </a:p>
        </p:txBody>
      </p:sp>
      <p:sp>
        <p:nvSpPr>
          <p:cNvPr id="32" name="标题 1"/>
          <p:cNvSpPr txBox="1"/>
          <p:nvPr/>
        </p:nvSpPr>
        <p:spPr>
          <a:xfrm flipH="1">
            <a:off x="3037484" y="2686902"/>
            <a:ext cx="910947" cy="307710"/>
          </a:xfrm>
          <a:custGeom>
            <a:avLst/>
            <a:gdLst>
              <a:gd name="connsiteX0" fmla="*/ 985324 w 1954210"/>
              <a:gd name="connsiteY0" fmla="*/ 0 h 1147870"/>
              <a:gd name="connsiteX1" fmla="*/ 1280281 w 1954210"/>
              <a:gd name="connsiteY1" fmla="*/ 0 h 1147870"/>
              <a:gd name="connsiteX2" fmla="*/ 1462005 w 1954210"/>
              <a:gd name="connsiteY2" fmla="*/ 574392 h 1147870"/>
              <a:gd name="connsiteX3" fmla="*/ 1280281 w 1954210"/>
              <a:gd name="connsiteY3" fmla="*/ 1147870 h 1147870"/>
              <a:gd name="connsiteX4" fmla="*/ 985324 w 1954210"/>
              <a:gd name="connsiteY4" fmla="*/ 1147870 h 1147870"/>
              <a:gd name="connsiteX5" fmla="*/ 1167960 w 1954210"/>
              <a:gd name="connsiteY5" fmla="*/ 574392 h 1147870"/>
              <a:gd name="connsiteX6" fmla="*/ 0 w 1954210"/>
              <a:gd name="connsiteY6" fmla="*/ 0 h 1147870"/>
              <a:gd name="connsiteX7" fmla="*/ 294045 w 1954210"/>
              <a:gd name="connsiteY7" fmla="*/ 0 h 1147870"/>
              <a:gd name="connsiteX8" fmla="*/ 475768 w 1954210"/>
              <a:gd name="connsiteY8" fmla="*/ 574392 h 1147870"/>
              <a:gd name="connsiteX9" fmla="*/ 294045 w 1954210"/>
              <a:gd name="connsiteY9" fmla="*/ 1147870 h 1147870"/>
              <a:gd name="connsiteX10" fmla="*/ 0 w 1954210"/>
              <a:gd name="connsiteY10" fmla="*/ 1147870 h 1147870"/>
              <a:gd name="connsiteX11" fmla="*/ 181724 w 1954210"/>
              <a:gd name="connsiteY11" fmla="*/ 574392 h 1147870"/>
              <a:gd name="connsiteX12" fmla="*/ 493118 w 1954210"/>
              <a:gd name="connsiteY12" fmla="*/ 0 h 1147870"/>
              <a:gd name="connsiteX13" fmla="*/ 787163 w 1954210"/>
              <a:gd name="connsiteY13" fmla="*/ 0 h 1147870"/>
              <a:gd name="connsiteX14" fmla="*/ 968886 w 1954210"/>
              <a:gd name="connsiteY14" fmla="*/ 574392 h 1147870"/>
              <a:gd name="connsiteX15" fmla="*/ 787163 w 1954210"/>
              <a:gd name="connsiteY15" fmla="*/ 1147870 h 1147870"/>
              <a:gd name="connsiteX16" fmla="*/ 493118 w 1954210"/>
              <a:gd name="connsiteY16" fmla="*/ 1147870 h 1147870"/>
              <a:gd name="connsiteX17" fmla="*/ 674842 w 1954210"/>
              <a:gd name="connsiteY17" fmla="*/ 574392 h 1147870"/>
              <a:gd name="connsiteX18" fmla="*/ 1478442 w 1954210"/>
              <a:gd name="connsiteY18" fmla="*/ 0 h 1147870"/>
              <a:gd name="connsiteX19" fmla="*/ 1772486 w 1954210"/>
              <a:gd name="connsiteY19" fmla="*/ 0 h 1147870"/>
              <a:gd name="connsiteX20" fmla="*/ 1954210 w 1954210"/>
              <a:gd name="connsiteY20" fmla="*/ 574392 h 1147870"/>
              <a:gd name="connsiteX21" fmla="*/ 1772486 w 1954210"/>
              <a:gd name="connsiteY21" fmla="*/ 1147870 h 1147870"/>
              <a:gd name="connsiteX22" fmla="*/ 1478442 w 1954210"/>
              <a:gd name="connsiteY22" fmla="*/ 1147870 h 1147870"/>
              <a:gd name="connsiteX23" fmla="*/ 1660166 w 1954210"/>
              <a:gd name="connsiteY23" fmla="*/ 574392 h 1147870"/>
            </a:gdLst>
            <a:ahLst/>
            <a:cxnLst/>
            <a:rect l="l" t="t" r="r" b="b"/>
            <a:pathLst>
              <a:path w="1954210" h="1147870">
                <a:moveTo>
                  <a:pt x="985324" y="0"/>
                </a:moveTo>
                <a:lnTo>
                  <a:pt x="1280281" y="0"/>
                </a:lnTo>
                <a:lnTo>
                  <a:pt x="1462005" y="574392"/>
                </a:lnTo>
                <a:lnTo>
                  <a:pt x="1280281" y="1147870"/>
                </a:lnTo>
                <a:lnTo>
                  <a:pt x="985324" y="1147870"/>
                </a:lnTo>
                <a:lnTo>
                  <a:pt x="1167960" y="574392"/>
                </a:lnTo>
                <a:close/>
                <a:moveTo>
                  <a:pt x="0" y="0"/>
                </a:moveTo>
                <a:lnTo>
                  <a:pt x="294045" y="0"/>
                </a:lnTo>
                <a:lnTo>
                  <a:pt x="475768" y="574392"/>
                </a:lnTo>
                <a:lnTo>
                  <a:pt x="294045" y="1147870"/>
                </a:lnTo>
                <a:lnTo>
                  <a:pt x="0" y="1147870"/>
                </a:lnTo>
                <a:lnTo>
                  <a:pt x="181724" y="574392"/>
                </a:lnTo>
                <a:close/>
                <a:moveTo>
                  <a:pt x="493118" y="0"/>
                </a:moveTo>
                <a:lnTo>
                  <a:pt x="787163" y="0"/>
                </a:lnTo>
                <a:lnTo>
                  <a:pt x="968886" y="574392"/>
                </a:lnTo>
                <a:lnTo>
                  <a:pt x="787163" y="1147870"/>
                </a:lnTo>
                <a:lnTo>
                  <a:pt x="493118" y="1147870"/>
                </a:lnTo>
                <a:lnTo>
                  <a:pt x="674842" y="574392"/>
                </a:lnTo>
                <a:close/>
                <a:moveTo>
                  <a:pt x="1478442" y="0"/>
                </a:moveTo>
                <a:lnTo>
                  <a:pt x="1772486" y="0"/>
                </a:lnTo>
                <a:lnTo>
                  <a:pt x="1954210" y="574392"/>
                </a:lnTo>
                <a:lnTo>
                  <a:pt x="1772486" y="1147870"/>
                </a:lnTo>
                <a:lnTo>
                  <a:pt x="1478442" y="1147870"/>
                </a:lnTo>
                <a:lnTo>
                  <a:pt x="1660166" y="574392"/>
                </a:lnTo>
                <a:close/>
              </a:path>
            </a:pathLst>
          </a:custGeom>
          <a:gradFill>
            <a:gsLst>
              <a:gs pos="0">
                <a:schemeClr val="accent1">
                  <a:alpha val="0"/>
                </a:schemeClr>
              </a:gs>
              <a:gs pos="100000">
                <a:schemeClr val="accent1">
                  <a:alpha val="50000"/>
                </a:schemeClr>
              </a:gs>
            </a:gsLst>
            <a:lin ang="0" scaled="0"/>
          </a:gradFill>
          <a:ln w="9128"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837269" y="898167"/>
            <a:ext cx="1969037" cy="244512"/>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lumMod val="7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a:off x="10954983"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a:off x="11055004" y="855637"/>
            <a:ext cx="187008" cy="18703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6" name="标题 1"/>
          <p:cNvSpPr txBox="1"/>
          <p:nvPr/>
        </p:nvSpPr>
        <p:spPr>
          <a:xfrm>
            <a:off x="10348914"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7" name="标题 1"/>
          <p:cNvSpPr txBox="1"/>
          <p:nvPr/>
        </p:nvSpPr>
        <p:spPr>
          <a:xfrm>
            <a:off x="10443217" y="855637"/>
            <a:ext cx="198442" cy="187036"/>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8" name="标题 1"/>
          <p:cNvSpPr txBox="1"/>
          <p:nvPr/>
        </p:nvSpPr>
        <p:spPr>
          <a:xfrm>
            <a:off x="9742845"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839734" y="855637"/>
            <a:ext cx="193270" cy="18703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0" name="标题 1"/>
          <p:cNvSpPr txBox="1"/>
          <p:nvPr/>
        </p:nvSpPr>
        <p:spPr>
          <a:xfrm>
            <a:off x="9136776" y="755631"/>
            <a:ext cx="387048" cy="387048"/>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9243968" y="855637"/>
            <a:ext cx="172663" cy="18703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752152" y="1430680"/>
            <a:ext cx="5069528" cy="2088231"/>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0"/>
            </a:gradFill>
            <a:miter/>
          </a:ln>
          <a:effectLst>
            <a:outerShdw blurRad="50800" dist="38100" dir="8100000" algn="tr" rotWithShape="0">
              <a:schemeClr val="accent1">
                <a:lumMod val="75000"/>
                <a:alpha val="20000"/>
              </a:schemeClr>
            </a:outerShdw>
          </a:effectLst>
        </p:spPr>
        <p:txBody>
          <a:bodyPr vert="horz" wrap="square" lIns="86713" tIns="43356" rIns="86713" bIns="43356" rtlCol="0" anchor="ctr"/>
          <a:lstStyle/>
          <a:p>
            <a:pPr algn="ctr">
              <a:lnSpc>
                <a:spcPct val="100000"/>
              </a:lnSpc>
            </a:pPr>
            <a:endParaRPr kumimoji="1" lang="zh-CN" altLang="en-US"/>
          </a:p>
        </p:txBody>
      </p:sp>
      <p:sp>
        <p:nvSpPr>
          <p:cNvPr id="4" name="标题 1"/>
          <p:cNvSpPr txBox="1"/>
          <p:nvPr/>
        </p:nvSpPr>
        <p:spPr>
          <a:xfrm>
            <a:off x="983587" y="2074762"/>
            <a:ext cx="4622070" cy="1411942"/>
          </a:xfrm>
          <a:prstGeom prst="rect">
            <a:avLst/>
          </a:prstGeom>
          <a:noFill/>
          <a:ln>
            <a:noFill/>
          </a:ln>
          <a:effectLst/>
        </p:spPr>
        <p:txBody>
          <a:bodyPr vert="horz" wrap="square" lIns="0" tIns="0" rIns="0" bIns="0" rtlCol="0" anchor="t"/>
          <a:lstStyle/>
          <a:p>
            <a:pPr algn="just">
              <a:lnSpc>
                <a:spcPct val="150000"/>
              </a:lnSpc>
            </a:pPr>
            <a:r>
              <a:rPr kumimoji="1" lang="en-US" altLang="zh-CN" sz="1400" dirty="0" err="1">
                <a:ln w="12700">
                  <a:noFill/>
                </a:ln>
                <a:solidFill>
                  <a:srgbClr val="0D0D0D">
                    <a:alpha val="100000"/>
                  </a:srgbClr>
                </a:solidFill>
                <a:latin typeface="Source Han Sans"/>
                <a:ea typeface="Source Han Sans"/>
                <a:cs typeface="Source Han Sans"/>
              </a:rPr>
              <a:t>利用OpenCV图像识别技术，实时监测滤液水槽液位高度，自动记录数据，替代人工观察，提高数据采集精度和效率</a:t>
            </a:r>
            <a:r>
              <a:rPr kumimoji="1" lang="en-US" altLang="zh-CN" sz="1400" dirty="0">
                <a:ln w="12700">
                  <a:noFill/>
                </a:ln>
                <a:solidFill>
                  <a:srgbClr val="0D0D0D">
                    <a:alpha val="100000"/>
                  </a:srgbClr>
                </a:solidFill>
                <a:latin typeface="Source Han Sans"/>
                <a:ea typeface="Source Han Sans"/>
                <a:cs typeface="Source Han Sans"/>
              </a:rPr>
              <a:t>。
</a:t>
            </a:r>
            <a:r>
              <a:rPr kumimoji="1" lang="en-US" altLang="zh-CN" sz="1400" dirty="0" err="1">
                <a:ln w="12700">
                  <a:noFill/>
                </a:ln>
                <a:solidFill>
                  <a:srgbClr val="0D0D0D">
                    <a:alpha val="100000"/>
                  </a:srgbClr>
                </a:solidFill>
                <a:latin typeface="Source Han Sans"/>
                <a:ea typeface="Source Han Sans"/>
                <a:cs typeface="Source Han Sans"/>
              </a:rPr>
              <a:t>图像识别系统通过USB协议与计算机连接，实现数据的实时传输和存储，便于后续处理</a:t>
            </a:r>
            <a:r>
              <a:rPr kumimoji="1" lang="en-US" altLang="zh-CN" sz="1400" dirty="0">
                <a:ln w="12700">
                  <a:noFill/>
                </a:ln>
                <a:solidFill>
                  <a:srgbClr val="0D0D0D">
                    <a:alpha val="100000"/>
                  </a:srgbClr>
                </a:solidFill>
                <a:latin typeface="Source Han Sans"/>
                <a:ea typeface="Source Han Sans"/>
                <a:cs typeface="Source Han Sans"/>
              </a:rPr>
              <a:t>。</a:t>
            </a:r>
            <a:endParaRPr kumimoji="1" lang="zh-CN" altLang="en-US" sz="1400" dirty="0"/>
          </a:p>
        </p:txBody>
      </p:sp>
      <p:sp>
        <p:nvSpPr>
          <p:cNvPr id="5" name="标题 1"/>
          <p:cNvSpPr txBox="1"/>
          <p:nvPr/>
        </p:nvSpPr>
        <p:spPr>
          <a:xfrm>
            <a:off x="1555087" y="1646704"/>
            <a:ext cx="4050570" cy="276999"/>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AD84C6">
                    <a:alpha val="100000"/>
                  </a:srgbClr>
                </a:solidFill>
                <a:latin typeface="Source Han Sans CN Bold"/>
                <a:ea typeface="Source Han Sans CN Bold"/>
                <a:cs typeface="Source Han Sans CN Bold"/>
              </a:rPr>
              <a:t>图像识别技术应用</a:t>
            </a:r>
            <a:endParaRPr kumimoji="1" lang="zh-CN" altLang="en-US"/>
          </a:p>
        </p:txBody>
      </p:sp>
      <p:sp>
        <p:nvSpPr>
          <p:cNvPr id="6" name="标题 1"/>
          <p:cNvSpPr txBox="1"/>
          <p:nvPr/>
        </p:nvSpPr>
        <p:spPr>
          <a:xfrm flipH="1">
            <a:off x="983587" y="2031948"/>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ahLst/>
            <a:cxn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a:off x="6368776" y="1430680"/>
            <a:ext cx="5069528" cy="2088231"/>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0"/>
            </a:gradFill>
            <a:miter/>
          </a:ln>
          <a:effectLst>
            <a:outerShdw blurRad="50800" dist="38100" dir="8100000" algn="tr" rotWithShape="0">
              <a:schemeClr val="accent1">
                <a:lumMod val="75000"/>
                <a:alpha val="20000"/>
              </a:schemeClr>
            </a:outerShdw>
          </a:effectLst>
        </p:spPr>
        <p:txBody>
          <a:bodyPr vert="horz" wrap="square" lIns="86713" tIns="43356" rIns="86713" bIns="43356" rtlCol="0" anchor="ctr"/>
          <a:lstStyle/>
          <a:p>
            <a:pPr algn="ctr">
              <a:lnSpc>
                <a:spcPct val="100000"/>
              </a:lnSpc>
            </a:pPr>
            <a:endParaRPr kumimoji="1" lang="zh-CN" altLang="en-US"/>
          </a:p>
        </p:txBody>
      </p:sp>
      <p:sp>
        <p:nvSpPr>
          <p:cNvPr id="8" name="标题 1"/>
          <p:cNvSpPr txBox="1"/>
          <p:nvPr/>
        </p:nvSpPr>
        <p:spPr>
          <a:xfrm>
            <a:off x="6600211" y="2074763"/>
            <a:ext cx="4622070" cy="1411942"/>
          </a:xfrm>
          <a:prstGeom prst="rect">
            <a:avLst/>
          </a:prstGeom>
          <a:noFill/>
          <a:ln>
            <a:noFill/>
          </a:ln>
          <a:effectLst/>
        </p:spPr>
        <p:txBody>
          <a:bodyPr vert="horz" wrap="square" lIns="0" tIns="0" rIns="0" bIns="0" rtlCol="0" anchor="t"/>
          <a:lstStyle/>
          <a:p>
            <a:pPr algn="just">
              <a:lnSpc>
                <a:spcPct val="150000"/>
              </a:lnSpc>
            </a:pPr>
            <a:r>
              <a:rPr kumimoji="1" lang="en-US" altLang="zh-CN" sz="1400" dirty="0">
                <a:ln w="12700">
                  <a:noFill/>
                </a:ln>
                <a:solidFill>
                  <a:srgbClr val="0D0D0D">
                    <a:alpha val="100000"/>
                  </a:srgbClr>
                </a:solidFill>
                <a:latin typeface="Source Han Sans"/>
                <a:ea typeface="Source Han Sans"/>
                <a:cs typeface="Source Han Sans"/>
              </a:rPr>
              <a:t>对采集到的图像数据进行二值化、增强对比度、形态学处理等预处理操作，去除噪声和干扰，提高液位识别的准确性。采用边缘检测算法精确定位水槽边缘，提取液位高度信息，确保数据的可靠性。</a:t>
            </a:r>
            <a:endParaRPr kumimoji="1" lang="zh-CN" altLang="en-US" dirty="0"/>
          </a:p>
        </p:txBody>
      </p:sp>
      <p:sp>
        <p:nvSpPr>
          <p:cNvPr id="9" name="标题 1"/>
          <p:cNvSpPr txBox="1"/>
          <p:nvPr/>
        </p:nvSpPr>
        <p:spPr>
          <a:xfrm>
            <a:off x="7171711" y="1646704"/>
            <a:ext cx="4050570" cy="276999"/>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AD84C6">
                    <a:alpha val="100000"/>
                  </a:srgbClr>
                </a:solidFill>
                <a:latin typeface="Source Han Sans CN Bold"/>
                <a:ea typeface="Source Han Sans CN Bold"/>
                <a:cs typeface="Source Han Sans CN Bold"/>
              </a:rPr>
              <a:t>数据预处理</a:t>
            </a:r>
            <a:endParaRPr kumimoji="1" lang="zh-CN" altLang="en-US"/>
          </a:p>
        </p:txBody>
      </p:sp>
      <p:sp>
        <p:nvSpPr>
          <p:cNvPr id="10" name="标题 1"/>
          <p:cNvSpPr txBox="1"/>
          <p:nvPr/>
        </p:nvSpPr>
        <p:spPr>
          <a:xfrm flipH="1">
            <a:off x="6600211" y="2031948"/>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ahLst/>
            <a:cxn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11" name="标题 1"/>
          <p:cNvSpPr txBox="1"/>
          <p:nvPr/>
        </p:nvSpPr>
        <p:spPr>
          <a:xfrm>
            <a:off x="3725496" y="3859626"/>
            <a:ext cx="5069528" cy="2088231"/>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0"/>
            </a:gradFill>
            <a:miter/>
          </a:ln>
          <a:effectLst>
            <a:outerShdw blurRad="50800" dist="38100" dir="8100000" algn="tr" rotWithShape="0">
              <a:schemeClr val="accent1">
                <a:lumMod val="75000"/>
                <a:alpha val="20000"/>
              </a:schemeClr>
            </a:outerShdw>
          </a:effectLst>
        </p:spPr>
        <p:txBody>
          <a:bodyPr vert="horz" wrap="square" lIns="86713" tIns="43356" rIns="86713" bIns="43356" rtlCol="0" anchor="ctr"/>
          <a:lstStyle/>
          <a:p>
            <a:pPr algn="ctr">
              <a:lnSpc>
                <a:spcPct val="100000"/>
              </a:lnSpc>
            </a:pPr>
            <a:endParaRPr kumimoji="1" lang="zh-CN" altLang="en-US"/>
          </a:p>
        </p:txBody>
      </p:sp>
      <p:sp>
        <p:nvSpPr>
          <p:cNvPr id="12" name="标题 1"/>
          <p:cNvSpPr txBox="1"/>
          <p:nvPr/>
        </p:nvSpPr>
        <p:spPr>
          <a:xfrm>
            <a:off x="3956931" y="4498873"/>
            <a:ext cx="4622070" cy="1416777"/>
          </a:xfrm>
          <a:prstGeom prst="rect">
            <a:avLst/>
          </a:prstGeom>
          <a:noFill/>
          <a:ln>
            <a:noFill/>
          </a:ln>
          <a:effectLst/>
        </p:spPr>
        <p:txBody>
          <a:bodyPr vert="horz" wrap="square" lIns="0" tIns="0" rIns="0" bIns="0" rtlCol="0" anchor="t"/>
          <a:lstStyle/>
          <a:p>
            <a:pPr algn="just">
              <a:lnSpc>
                <a:spcPct val="150000"/>
              </a:lnSpc>
            </a:pPr>
            <a:r>
              <a:rPr kumimoji="1" lang="en-US" altLang="zh-CN" sz="1400" dirty="0" err="1">
                <a:ln w="12700">
                  <a:noFill/>
                </a:ln>
                <a:solidFill>
                  <a:srgbClr val="0D0D0D">
                    <a:alpha val="100000"/>
                  </a:srgbClr>
                </a:solidFill>
                <a:latin typeface="Source Han Sans"/>
                <a:ea typeface="Source Han Sans"/>
                <a:cs typeface="Source Han Sans"/>
              </a:rPr>
              <a:t>将采集到的液位高度和时间数据保存为CSV文件，便于后续的数据处理和分析</a:t>
            </a:r>
            <a:r>
              <a:rPr kumimoji="1" lang="en-US" altLang="zh-CN" sz="1400" dirty="0">
                <a:ln w="12700">
                  <a:noFill/>
                </a:ln>
                <a:solidFill>
                  <a:srgbClr val="0D0D0D">
                    <a:alpha val="100000"/>
                  </a:srgbClr>
                </a:solidFill>
                <a:latin typeface="Source Han Sans"/>
                <a:ea typeface="Source Han Sans"/>
                <a:cs typeface="Source Han Sans"/>
              </a:rPr>
              <a:t>。
</a:t>
            </a:r>
            <a:r>
              <a:rPr kumimoji="1" lang="en-US" altLang="zh-CN" sz="1400" dirty="0" err="1">
                <a:ln w="12700">
                  <a:noFill/>
                </a:ln>
                <a:solidFill>
                  <a:srgbClr val="0D0D0D">
                    <a:alpha val="100000"/>
                  </a:srgbClr>
                </a:solidFill>
                <a:latin typeface="Source Han Sans"/>
                <a:ea typeface="Source Han Sans"/>
                <a:cs typeface="Source Han Sans"/>
              </a:rPr>
              <a:t>建立数据存储数据库，实现数据的分类存储、查询和管理，方便实验数据的复用和共享</a:t>
            </a:r>
            <a:r>
              <a:rPr kumimoji="1" lang="en-US" altLang="zh-CN" sz="1400" dirty="0">
                <a:ln w="12700">
                  <a:noFill/>
                </a:ln>
                <a:solidFill>
                  <a:srgbClr val="0D0D0D">
                    <a:alpha val="100000"/>
                  </a:srgbClr>
                </a:solidFill>
                <a:latin typeface="Source Han Sans"/>
                <a:ea typeface="Source Han Sans"/>
                <a:cs typeface="Source Han Sans"/>
              </a:rPr>
              <a:t>。</a:t>
            </a:r>
            <a:endParaRPr kumimoji="1" lang="zh-CN" altLang="en-US" dirty="0"/>
          </a:p>
        </p:txBody>
      </p:sp>
      <p:sp>
        <p:nvSpPr>
          <p:cNvPr id="13" name="标题 1"/>
          <p:cNvSpPr txBox="1"/>
          <p:nvPr/>
        </p:nvSpPr>
        <p:spPr>
          <a:xfrm>
            <a:off x="4513191" y="4075650"/>
            <a:ext cx="4065810" cy="276999"/>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AD84C6">
                    <a:alpha val="100000"/>
                  </a:srgbClr>
                </a:solidFill>
                <a:latin typeface="Source Han Sans CN Bold"/>
                <a:ea typeface="Source Han Sans CN Bold"/>
                <a:cs typeface="Source Han Sans CN Bold"/>
              </a:rPr>
              <a:t>数据存储与管理</a:t>
            </a:r>
            <a:endParaRPr kumimoji="1" lang="zh-CN" altLang="en-US"/>
          </a:p>
        </p:txBody>
      </p:sp>
      <p:sp>
        <p:nvSpPr>
          <p:cNvPr id="14" name="标题 1"/>
          <p:cNvSpPr txBox="1"/>
          <p:nvPr/>
        </p:nvSpPr>
        <p:spPr>
          <a:xfrm flipH="1">
            <a:off x="3956931" y="4460894"/>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ahLst/>
            <a:cxn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a:off x="6600211" y="1536721"/>
            <a:ext cx="432000" cy="432000"/>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flipH="1" flipV="1">
            <a:off x="3956931" y="3958628"/>
            <a:ext cx="432000" cy="432000"/>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a:off x="983587" y="1536721"/>
            <a:ext cx="432000" cy="432000"/>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数据采集模块</a:t>
            </a:r>
            <a:endParaRPr kumimoji="1" lang="zh-CN" altLang="en-US"/>
          </a:p>
        </p:txBody>
      </p:sp>
      <p:grpSp>
        <p:nvGrpSpPr>
          <p:cNvPr id="19" name="组合 18"/>
          <p:cNvGrpSpPr/>
          <p:nvPr/>
        </p:nvGrpSpPr>
        <p:grpSpPr>
          <a:xfrm>
            <a:off x="685961" y="330467"/>
            <a:ext cx="490273" cy="72000"/>
            <a:chOff x="685961" y="330467"/>
            <a:chExt cx="490273" cy="72000"/>
          </a:xfrm>
        </p:grpSpPr>
        <p:sp>
          <p:nvSpPr>
            <p:cNvPr id="20"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3"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grpSp>
        <p:nvGrpSpPr>
          <p:cNvPr id="3" name="组合 2"/>
          <p:cNvGrpSpPr/>
          <p:nvPr/>
        </p:nvGrpSpPr>
        <p:grpSpPr>
          <a:xfrm>
            <a:off x="493274" y="1664515"/>
            <a:ext cx="3273036" cy="3298854"/>
            <a:chOff x="1330539" y="2271562"/>
            <a:chExt cx="2930319" cy="2721277"/>
          </a:xfrm>
        </p:grpSpPr>
        <p:grpSp>
          <p:nvGrpSpPr>
            <p:cNvPr id="4" name="组合 3"/>
            <p:cNvGrpSpPr/>
            <p:nvPr/>
          </p:nvGrpSpPr>
          <p:grpSpPr>
            <a:xfrm>
              <a:off x="1330539" y="2271562"/>
              <a:ext cx="2930319" cy="2721277"/>
              <a:chOff x="1330539" y="2271562"/>
              <a:chExt cx="2930319" cy="2721277"/>
            </a:xfrm>
          </p:grpSpPr>
          <p:sp>
            <p:nvSpPr>
              <p:cNvPr id="5" name="标题 1"/>
              <p:cNvSpPr txBox="1"/>
              <p:nvPr/>
            </p:nvSpPr>
            <p:spPr>
              <a:xfrm>
                <a:off x="1330539" y="2271562"/>
                <a:ext cx="2930319" cy="2721277"/>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1330539" y="2271562"/>
                <a:ext cx="2930319" cy="2721277"/>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7" name="标题 1"/>
            <p:cNvSpPr txBox="1"/>
            <p:nvPr/>
          </p:nvSpPr>
          <p:spPr>
            <a:xfrm>
              <a:off x="1450448" y="2383251"/>
              <a:ext cx="2690502" cy="2497899"/>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grpSp>
        <p:nvGrpSpPr>
          <p:cNvPr id="8" name="组合 7"/>
          <p:cNvGrpSpPr/>
          <p:nvPr/>
        </p:nvGrpSpPr>
        <p:grpSpPr>
          <a:xfrm>
            <a:off x="916712" y="2059108"/>
            <a:ext cx="2626919" cy="531299"/>
            <a:chOff x="1189869" y="2271562"/>
            <a:chExt cx="2380112" cy="475724"/>
          </a:xfrm>
        </p:grpSpPr>
        <p:sp>
          <p:nvSpPr>
            <p:cNvPr id="9" name="标题 1"/>
            <p:cNvSpPr txBox="1"/>
            <p:nvPr/>
          </p:nvSpPr>
          <p:spPr>
            <a:xfrm>
              <a:off x="1189869" y="2271562"/>
              <a:ext cx="2380112" cy="475724"/>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1189869" y="2271562"/>
              <a:ext cx="2380112" cy="475724"/>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11" name="标题 1"/>
          <p:cNvSpPr txBox="1"/>
          <p:nvPr/>
        </p:nvSpPr>
        <p:spPr>
          <a:xfrm>
            <a:off x="1275126" y="2157866"/>
            <a:ext cx="2257635" cy="325345"/>
          </a:xfrm>
          <a:prstGeom prst="rect">
            <a:avLst/>
          </a:prstGeom>
          <a:noFill/>
          <a:ln>
            <a:noFill/>
          </a:ln>
        </p:spPr>
        <p:txBody>
          <a:bodyPr vert="horz" wrap="square" lIns="91440" tIns="45720" rIns="91440" bIns="45720" rtlCol="0" anchor="t">
            <a:spAutoFit/>
          </a:bodyPr>
          <a:lstStyle/>
          <a:p>
            <a:pPr algn="l">
              <a:lnSpc>
                <a:spcPct val="110000"/>
              </a:lnSpc>
            </a:pPr>
            <a:r>
              <a:rPr kumimoji="1" lang="en-US" altLang="zh-CN" sz="1485" dirty="0" err="1">
                <a:ln w="12700">
                  <a:noFill/>
                </a:ln>
                <a:solidFill>
                  <a:srgbClr val="262626">
                    <a:alpha val="100000"/>
                  </a:srgbClr>
                </a:solidFill>
                <a:latin typeface="Source Han Sans CN Bold"/>
                <a:ea typeface="Source Han Sans CN Bold"/>
                <a:cs typeface="Source Han Sans CN Bold"/>
              </a:rPr>
              <a:t>数据清洗与异常值检测</a:t>
            </a:r>
            <a:endParaRPr kumimoji="1" lang="zh-CN" altLang="en-US" dirty="0"/>
          </a:p>
        </p:txBody>
      </p:sp>
      <p:sp>
        <p:nvSpPr>
          <p:cNvPr id="12" name="标题 1"/>
          <p:cNvSpPr txBox="1"/>
          <p:nvPr/>
        </p:nvSpPr>
        <p:spPr>
          <a:xfrm>
            <a:off x="963587" y="2725801"/>
            <a:ext cx="2380112" cy="1754839"/>
          </a:xfrm>
          <a:prstGeom prst="rect">
            <a:avLst/>
          </a:prstGeom>
          <a:noFill/>
          <a:ln>
            <a:noFill/>
          </a:ln>
        </p:spPr>
        <p:txBody>
          <a:bodyPr vert="horz" wrap="square" lIns="91440" tIns="45720" rIns="91440" bIns="45720" rtlCol="0" anchor="t"/>
          <a:lstStyle/>
          <a:p>
            <a:pPr algn="l">
              <a:lnSpc>
                <a:spcPct val="130000"/>
              </a:lnSpc>
            </a:pPr>
            <a:r>
              <a:rPr kumimoji="1" lang="en-US" altLang="zh-CN" sz="1262" dirty="0" err="1">
                <a:ln w="12700">
                  <a:noFill/>
                </a:ln>
                <a:solidFill>
                  <a:srgbClr val="FFFFFF">
                    <a:alpha val="100000"/>
                  </a:srgbClr>
                </a:solidFill>
                <a:latin typeface="Source Han Sans"/>
                <a:ea typeface="Source Han Sans"/>
                <a:cs typeface="Source Han Sans"/>
              </a:rPr>
              <a:t>使用Python编程语言对原始数据进行清洗，去除无效值和缺失值，确保数据质量</a:t>
            </a:r>
            <a:r>
              <a:rPr kumimoji="1" lang="en-US" altLang="zh-CN" sz="1262" dirty="0">
                <a:ln w="12700">
                  <a:noFill/>
                </a:ln>
                <a:solidFill>
                  <a:srgbClr val="FFFFFF">
                    <a:alpha val="100000"/>
                  </a:srgbClr>
                </a:solidFill>
                <a:latin typeface="Source Han Sans"/>
                <a:ea typeface="Source Han Sans"/>
                <a:cs typeface="Source Han Sans"/>
              </a:rPr>
              <a:t>。
</a:t>
            </a:r>
            <a:r>
              <a:rPr kumimoji="1" lang="en-US" altLang="zh-CN" sz="1262" dirty="0" err="1">
                <a:ln w="12700">
                  <a:noFill/>
                </a:ln>
                <a:solidFill>
                  <a:srgbClr val="FFFFFF">
                    <a:alpha val="100000"/>
                  </a:srgbClr>
                </a:solidFill>
                <a:latin typeface="Source Han Sans"/>
                <a:ea typeface="Source Han Sans"/>
                <a:cs typeface="Source Han Sans"/>
              </a:rPr>
              <a:t>采用Z</a:t>
            </a:r>
            <a:r>
              <a:rPr kumimoji="1" lang="en-US" altLang="zh-CN" sz="1262" dirty="0">
                <a:ln w="12700">
                  <a:noFill/>
                </a:ln>
                <a:solidFill>
                  <a:srgbClr val="FFFFFF">
                    <a:alpha val="100000"/>
                  </a:srgbClr>
                </a:solidFill>
                <a:latin typeface="Source Han Sans"/>
                <a:ea typeface="Source Han Sans"/>
                <a:cs typeface="Source Han Sans"/>
              </a:rPr>
              <a:t>- </a:t>
            </a:r>
            <a:r>
              <a:rPr kumimoji="1" lang="en-US" altLang="zh-CN" sz="1262" dirty="0" err="1">
                <a:ln w="12700">
                  <a:noFill/>
                </a:ln>
                <a:solidFill>
                  <a:srgbClr val="FFFFFF">
                    <a:alpha val="100000"/>
                  </a:srgbClr>
                </a:solidFill>
                <a:latin typeface="Source Han Sans"/>
                <a:ea typeface="Source Han Sans"/>
                <a:cs typeface="Source Han Sans"/>
              </a:rPr>
              <a:t>score方法检测异常值，结合Huber回归模型的残差分析，实时剔除离群点，提高数据处理的准确性</a:t>
            </a:r>
            <a:r>
              <a:rPr kumimoji="1" lang="en-US" altLang="zh-CN" sz="1262" dirty="0">
                <a:ln w="12700">
                  <a:noFill/>
                </a:ln>
                <a:solidFill>
                  <a:srgbClr val="FFFFFF">
                    <a:alpha val="100000"/>
                  </a:srgbClr>
                </a:solidFill>
                <a:latin typeface="Source Han Sans"/>
                <a:ea typeface="Source Han Sans"/>
                <a:cs typeface="Source Han Sans"/>
              </a:rPr>
              <a:t>。</a:t>
            </a:r>
            <a:endParaRPr kumimoji="1" lang="zh-CN" altLang="en-US" dirty="0"/>
          </a:p>
        </p:txBody>
      </p:sp>
      <p:sp>
        <p:nvSpPr>
          <p:cNvPr id="13" name="标题 1"/>
          <p:cNvSpPr txBox="1"/>
          <p:nvPr/>
        </p:nvSpPr>
        <p:spPr>
          <a:xfrm>
            <a:off x="1048114" y="2124778"/>
            <a:ext cx="382699" cy="360000"/>
          </a:xfrm>
          <a:prstGeom prst="rect">
            <a:avLst/>
          </a:prstGeom>
          <a:noFill/>
          <a:ln w="12700" cap="sq">
            <a:noFill/>
            <a:miter/>
          </a:ln>
        </p:spPr>
        <p:txBody>
          <a:bodyPr vert="horz" wrap="square" lIns="0" tIns="0" rIns="0" bIns="0" rtlCol="0" anchor="t"/>
          <a:lstStyle/>
          <a:p>
            <a:pPr algn="l">
              <a:lnSpc>
                <a:spcPct val="110000"/>
              </a:lnSpc>
            </a:pPr>
            <a:r>
              <a:rPr kumimoji="1" lang="en-US" altLang="zh-CN" sz="2000" dirty="0">
                <a:ln w="12700">
                  <a:noFill/>
                </a:ln>
                <a:solidFill>
                  <a:srgbClr val="AD84C6">
                    <a:alpha val="100000"/>
                  </a:srgbClr>
                </a:solidFill>
                <a:latin typeface="Source Han Sans"/>
                <a:ea typeface="Source Han Sans"/>
                <a:cs typeface="Source Han Sans"/>
              </a:rPr>
              <a:t>01</a:t>
            </a:r>
            <a:endParaRPr kumimoji="1" lang="zh-CN" altLang="en-US" dirty="0"/>
          </a:p>
        </p:txBody>
      </p:sp>
      <p:grpSp>
        <p:nvGrpSpPr>
          <p:cNvPr id="14" name="组合 13"/>
          <p:cNvGrpSpPr/>
          <p:nvPr/>
        </p:nvGrpSpPr>
        <p:grpSpPr>
          <a:xfrm>
            <a:off x="4248144" y="1693661"/>
            <a:ext cx="3223610" cy="3298854"/>
            <a:chOff x="4694825" y="2271562"/>
            <a:chExt cx="2930319" cy="2721277"/>
          </a:xfrm>
        </p:grpSpPr>
        <p:grpSp>
          <p:nvGrpSpPr>
            <p:cNvPr id="15" name="组合 14"/>
            <p:cNvGrpSpPr/>
            <p:nvPr/>
          </p:nvGrpSpPr>
          <p:grpSpPr>
            <a:xfrm>
              <a:off x="4694825" y="2271562"/>
              <a:ext cx="2930319" cy="2721277"/>
              <a:chOff x="4694825" y="2271562"/>
              <a:chExt cx="2930319" cy="2721277"/>
            </a:xfrm>
          </p:grpSpPr>
          <p:sp>
            <p:nvSpPr>
              <p:cNvPr id="16" name="标题 1"/>
              <p:cNvSpPr txBox="1"/>
              <p:nvPr/>
            </p:nvSpPr>
            <p:spPr>
              <a:xfrm>
                <a:off x="4694825" y="2271562"/>
                <a:ext cx="2930319" cy="2721277"/>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4694825" y="2271562"/>
                <a:ext cx="2930319" cy="2721277"/>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18" name="标题 1"/>
            <p:cNvSpPr txBox="1"/>
            <p:nvPr/>
          </p:nvSpPr>
          <p:spPr>
            <a:xfrm>
              <a:off x="4814734" y="2383251"/>
              <a:ext cx="2690502" cy="2497899"/>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grpSp>
        <p:nvGrpSpPr>
          <p:cNvPr id="19" name="组合 18"/>
          <p:cNvGrpSpPr/>
          <p:nvPr/>
        </p:nvGrpSpPr>
        <p:grpSpPr>
          <a:xfrm>
            <a:off x="4697839" y="2070006"/>
            <a:ext cx="2535301" cy="531298"/>
            <a:chOff x="4554155" y="2271562"/>
            <a:chExt cx="2380112" cy="475724"/>
          </a:xfrm>
        </p:grpSpPr>
        <p:sp>
          <p:nvSpPr>
            <p:cNvPr id="20" name="标题 1"/>
            <p:cNvSpPr txBox="1"/>
            <p:nvPr/>
          </p:nvSpPr>
          <p:spPr>
            <a:xfrm>
              <a:off x="4554155" y="2271562"/>
              <a:ext cx="2380112" cy="475724"/>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4554155" y="2271562"/>
              <a:ext cx="2380112" cy="475724"/>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22" name="标题 1"/>
          <p:cNvSpPr txBox="1"/>
          <p:nvPr/>
        </p:nvSpPr>
        <p:spPr>
          <a:xfrm>
            <a:off x="5044378" y="2231100"/>
            <a:ext cx="2070100" cy="320040"/>
          </a:xfrm>
          <a:prstGeom prst="rect">
            <a:avLst/>
          </a:prstGeom>
          <a:noFill/>
          <a:ln>
            <a:noFill/>
          </a:ln>
        </p:spPr>
        <p:txBody>
          <a:bodyPr vert="horz" wrap="square" lIns="91440" tIns="45720" rIns="91440" bIns="45720" rtlCol="0" anchor="t">
            <a:spAutoFit/>
          </a:bodyPr>
          <a:lstStyle/>
          <a:p>
            <a:pPr algn="l">
              <a:lnSpc>
                <a:spcPct val="110000"/>
              </a:lnSpc>
            </a:pPr>
            <a:r>
              <a:rPr kumimoji="1" lang="en-US" altLang="zh-CN" sz="1600" dirty="0" err="1">
                <a:ln w="12700">
                  <a:noFill/>
                </a:ln>
                <a:solidFill>
                  <a:srgbClr val="262626">
                    <a:alpha val="100000"/>
                  </a:srgbClr>
                </a:solidFill>
                <a:latin typeface="Source Han Sans CN Bold"/>
                <a:ea typeface="Source Han Sans CN Bold"/>
                <a:cs typeface="Source Han Sans CN Bold"/>
              </a:rPr>
              <a:t>模型拟合与参数计算</a:t>
            </a:r>
            <a:endParaRPr kumimoji="1" lang="zh-CN" altLang="en-US" dirty="0"/>
          </a:p>
        </p:txBody>
      </p:sp>
      <p:sp>
        <p:nvSpPr>
          <p:cNvPr id="23" name="标题 1"/>
          <p:cNvSpPr txBox="1"/>
          <p:nvPr/>
        </p:nvSpPr>
        <p:spPr>
          <a:xfrm>
            <a:off x="4734366" y="2762398"/>
            <a:ext cx="2380112" cy="1754839"/>
          </a:xfrm>
          <a:prstGeom prst="rect">
            <a:avLst/>
          </a:prstGeom>
          <a:noFill/>
          <a:ln>
            <a:noFill/>
          </a:ln>
        </p:spPr>
        <p:txBody>
          <a:bodyPr vert="horz" wrap="square" lIns="91440" tIns="45720" rIns="91440" bIns="45720" rtlCol="0" anchor="t"/>
          <a:lstStyle/>
          <a:p>
            <a:pPr algn="l">
              <a:lnSpc>
                <a:spcPct val="130000"/>
              </a:lnSpc>
            </a:pPr>
            <a:r>
              <a:rPr kumimoji="1" lang="en-US" altLang="zh-CN" sz="1127" dirty="0" err="1">
                <a:ln w="12700">
                  <a:noFill/>
                </a:ln>
                <a:solidFill>
                  <a:srgbClr val="FFFFFF">
                    <a:alpha val="100000"/>
                  </a:srgbClr>
                </a:solidFill>
                <a:latin typeface="Source Han Sans"/>
                <a:ea typeface="Source Han Sans"/>
                <a:cs typeface="Source Han Sans"/>
              </a:rPr>
              <a:t>基于恒压过滤方程，利用差分法计算</a:t>
            </a:r>
            <a:r>
              <a:rPr kumimoji="1" lang="zh-CN" altLang="en-US" sz="1127" dirty="0">
                <a:ln w="12700">
                  <a:noFill/>
                </a:ln>
                <a:solidFill>
                  <a:srgbClr val="FFFFFF">
                    <a:alpha val="100000"/>
                  </a:srgbClr>
                </a:solidFill>
                <a:latin typeface="Source Han Sans"/>
                <a:ea typeface="Source Han Sans"/>
                <a:cs typeface="Source Han Sans"/>
              </a:rPr>
              <a:t>数据</a:t>
            </a:r>
            <a:r>
              <a:rPr kumimoji="1" lang="en-US" altLang="zh-CN" sz="1127" dirty="0" err="1">
                <a:ln w="12700">
                  <a:noFill/>
                </a:ln>
                <a:solidFill>
                  <a:srgbClr val="FFFFFF">
                    <a:alpha val="100000"/>
                  </a:srgbClr>
                </a:solidFill>
                <a:latin typeface="Source Han Sans"/>
                <a:ea typeface="Source Han Sans"/>
                <a:cs typeface="Source Han Sans"/>
              </a:rPr>
              <a:t>序列，通过线性回归模型拟合数据，求解过滤常数</a:t>
            </a:r>
            <a:r>
              <a:rPr kumimoji="1" lang="en-US" altLang="zh-CN" sz="1127" dirty="0">
                <a:ln w="12700">
                  <a:noFill/>
                </a:ln>
                <a:solidFill>
                  <a:srgbClr val="FFFFFF">
                    <a:alpha val="100000"/>
                  </a:srgbClr>
                </a:solidFill>
                <a:latin typeface="Source Han Sans"/>
                <a:ea typeface="Source Han Sans"/>
                <a:cs typeface="Source Han Sans"/>
              </a:rPr>
              <a:t>(K)、</a:t>
            </a:r>
            <a:r>
              <a:rPr kumimoji="1" lang="en-US" altLang="zh-CN" sz="1127" dirty="0" err="1">
                <a:ln w="12700">
                  <a:noFill/>
                </a:ln>
                <a:solidFill>
                  <a:srgbClr val="FFFFFF">
                    <a:alpha val="100000"/>
                  </a:srgbClr>
                </a:solidFill>
                <a:latin typeface="Source Han Sans"/>
                <a:ea typeface="Source Han Sans"/>
                <a:cs typeface="Source Han Sans"/>
              </a:rPr>
              <a:t>虚拟滤液体积</a:t>
            </a:r>
            <a:r>
              <a:rPr kumimoji="1" lang="en-US" altLang="zh-CN" sz="1127" dirty="0">
                <a:ln w="12700">
                  <a:noFill/>
                </a:ln>
                <a:solidFill>
                  <a:srgbClr val="FFFFFF">
                    <a:alpha val="100000"/>
                  </a:srgbClr>
                </a:solidFill>
                <a:latin typeface="Source Han Sans"/>
                <a:ea typeface="Source Han Sans"/>
                <a:cs typeface="Source Han Sans"/>
              </a:rPr>
              <a:t>(</a:t>
            </a:r>
            <a:r>
              <a:rPr kumimoji="1" lang="en-US" altLang="zh-CN" sz="1127" dirty="0" err="1">
                <a:ln w="12700">
                  <a:noFill/>
                </a:ln>
                <a:solidFill>
                  <a:srgbClr val="FFFFFF">
                    <a:alpha val="100000"/>
                  </a:srgbClr>
                </a:solidFill>
                <a:latin typeface="Source Han Sans"/>
                <a:ea typeface="Source Han Sans"/>
                <a:cs typeface="Source Han Sans"/>
              </a:rPr>
              <a:t>q_e</a:t>
            </a:r>
            <a:r>
              <a:rPr kumimoji="1" lang="en-US" altLang="zh-CN" sz="1127" dirty="0">
                <a:ln w="12700">
                  <a:noFill/>
                </a:ln>
                <a:solidFill>
                  <a:srgbClr val="FFFFFF">
                    <a:alpha val="100000"/>
                  </a:srgbClr>
                </a:solidFill>
                <a:latin typeface="Source Han Sans"/>
                <a:ea typeface="Source Han Sans"/>
                <a:cs typeface="Source Han Sans"/>
              </a:rPr>
              <a:t>)</a:t>
            </a:r>
            <a:r>
              <a:rPr kumimoji="1" lang="en-US" altLang="zh-CN" sz="1127" dirty="0" err="1">
                <a:ln w="12700">
                  <a:noFill/>
                </a:ln>
                <a:solidFill>
                  <a:srgbClr val="FFFFFF">
                    <a:alpha val="100000"/>
                  </a:srgbClr>
                </a:solidFill>
                <a:latin typeface="Source Han Sans"/>
                <a:ea typeface="Source Han Sans"/>
                <a:cs typeface="Source Han Sans"/>
              </a:rPr>
              <a:t>等关键参数。引入机器学习算法，如Scikit</a:t>
            </a:r>
            <a:r>
              <a:rPr kumimoji="1" lang="en-US" altLang="zh-CN" sz="1127" dirty="0">
                <a:ln w="12700">
                  <a:noFill/>
                </a:ln>
                <a:solidFill>
                  <a:srgbClr val="FFFFFF">
                    <a:alpha val="100000"/>
                  </a:srgbClr>
                </a:solidFill>
                <a:latin typeface="Source Han Sans"/>
                <a:ea typeface="Source Han Sans"/>
                <a:cs typeface="Source Han Sans"/>
              </a:rPr>
              <a:t>- </a:t>
            </a:r>
            <a:r>
              <a:rPr kumimoji="1" lang="en-US" altLang="zh-CN" sz="1127" dirty="0" err="1">
                <a:ln w="12700">
                  <a:noFill/>
                </a:ln>
                <a:solidFill>
                  <a:srgbClr val="FFFFFF">
                    <a:alpha val="100000"/>
                  </a:srgbClr>
                </a:solidFill>
                <a:latin typeface="Source Han Sans"/>
                <a:ea typeface="Source Han Sans"/>
                <a:cs typeface="Source Han Sans"/>
              </a:rPr>
              <a:t>learn框架，对过滤方程进行数字化重拟合，进一步提升模型精度和稳定性</a:t>
            </a:r>
            <a:r>
              <a:rPr kumimoji="1" lang="en-US" altLang="zh-CN" sz="1127" dirty="0">
                <a:ln w="12700">
                  <a:noFill/>
                </a:ln>
                <a:solidFill>
                  <a:srgbClr val="FFFFFF">
                    <a:alpha val="100000"/>
                  </a:srgbClr>
                </a:solidFill>
                <a:latin typeface="Source Han Sans"/>
                <a:ea typeface="Source Han Sans"/>
                <a:cs typeface="Source Han Sans"/>
              </a:rPr>
              <a:t>。</a:t>
            </a:r>
            <a:endParaRPr kumimoji="1" lang="zh-CN" altLang="en-US" dirty="0"/>
          </a:p>
        </p:txBody>
      </p:sp>
      <p:sp>
        <p:nvSpPr>
          <p:cNvPr id="24" name="标题 1"/>
          <p:cNvSpPr txBox="1"/>
          <p:nvPr/>
        </p:nvSpPr>
        <p:spPr>
          <a:xfrm>
            <a:off x="4697839" y="2203251"/>
            <a:ext cx="382699" cy="360000"/>
          </a:xfrm>
          <a:prstGeom prst="rect">
            <a:avLst/>
          </a:prstGeom>
          <a:noFill/>
          <a:ln w="12700" cap="sq">
            <a:noFill/>
            <a:miter/>
          </a:ln>
        </p:spPr>
        <p:txBody>
          <a:bodyPr vert="horz" wrap="square" lIns="0" tIns="0" rIns="0" bIns="0" rtlCol="0" anchor="t"/>
          <a:lstStyle/>
          <a:p>
            <a:pPr algn="l">
              <a:lnSpc>
                <a:spcPct val="110000"/>
              </a:lnSpc>
            </a:pPr>
            <a:r>
              <a:rPr kumimoji="1" lang="en-US" altLang="zh-CN" sz="2000" dirty="0">
                <a:ln w="12700">
                  <a:noFill/>
                </a:ln>
                <a:solidFill>
                  <a:srgbClr val="AD84C6">
                    <a:alpha val="100000"/>
                  </a:srgbClr>
                </a:solidFill>
                <a:latin typeface="Source Han Sans"/>
                <a:ea typeface="Source Han Sans"/>
                <a:cs typeface="Source Han Sans"/>
              </a:rPr>
              <a:t>02</a:t>
            </a:r>
            <a:endParaRPr kumimoji="1" lang="zh-CN" altLang="en-US" dirty="0"/>
          </a:p>
        </p:txBody>
      </p:sp>
      <p:grpSp>
        <p:nvGrpSpPr>
          <p:cNvPr id="25" name="组合 24"/>
          <p:cNvGrpSpPr/>
          <p:nvPr/>
        </p:nvGrpSpPr>
        <p:grpSpPr>
          <a:xfrm>
            <a:off x="8059113" y="1678925"/>
            <a:ext cx="2984025" cy="3328324"/>
            <a:chOff x="8059113" y="2271562"/>
            <a:chExt cx="2930319" cy="2721277"/>
          </a:xfrm>
        </p:grpSpPr>
        <p:grpSp>
          <p:nvGrpSpPr>
            <p:cNvPr id="26" name="组合 25"/>
            <p:cNvGrpSpPr/>
            <p:nvPr/>
          </p:nvGrpSpPr>
          <p:grpSpPr>
            <a:xfrm>
              <a:off x="8059113" y="2271562"/>
              <a:ext cx="2930319" cy="2721277"/>
              <a:chOff x="8059113" y="2271562"/>
              <a:chExt cx="2930319" cy="2721277"/>
            </a:xfrm>
          </p:grpSpPr>
          <p:sp>
            <p:nvSpPr>
              <p:cNvPr id="27" name="标题 1"/>
              <p:cNvSpPr txBox="1"/>
              <p:nvPr/>
            </p:nvSpPr>
            <p:spPr>
              <a:xfrm>
                <a:off x="8059113" y="2271562"/>
                <a:ext cx="2930319" cy="2721277"/>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8059113" y="2271562"/>
                <a:ext cx="2930319" cy="2721277"/>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29" name="标题 1"/>
            <p:cNvSpPr txBox="1"/>
            <p:nvPr/>
          </p:nvSpPr>
          <p:spPr>
            <a:xfrm>
              <a:off x="8179022" y="2383251"/>
              <a:ext cx="2690502" cy="2497899"/>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grpSp>
        <p:nvGrpSpPr>
          <p:cNvPr id="30" name="组合 29"/>
          <p:cNvGrpSpPr/>
          <p:nvPr/>
        </p:nvGrpSpPr>
        <p:grpSpPr>
          <a:xfrm>
            <a:off x="8459866" y="1975090"/>
            <a:ext cx="2415755" cy="750711"/>
            <a:chOff x="7918442" y="2033797"/>
            <a:chExt cx="2845313" cy="713489"/>
          </a:xfrm>
        </p:grpSpPr>
        <p:sp>
          <p:nvSpPr>
            <p:cNvPr id="31" name="标题 1"/>
            <p:cNvSpPr txBox="1"/>
            <p:nvPr/>
          </p:nvSpPr>
          <p:spPr>
            <a:xfrm>
              <a:off x="7918442" y="2271562"/>
              <a:ext cx="2380112" cy="475724"/>
            </a:xfrm>
            <a:prstGeom prst="roundRect">
              <a:avLst/>
            </a:prstGeom>
            <a:solidFill>
              <a:schemeClr val="bg1">
                <a:lumMod val="95000"/>
              </a:schemeClr>
            </a:solidFill>
            <a:ln w="12700" cap="sq">
              <a:noFill/>
              <a:miter/>
            </a:ln>
            <a:effectLst>
              <a:outerShdw blurRad="203200" dist="101600" dir="10800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a:off x="8383643" y="2033797"/>
              <a:ext cx="2380112" cy="475724"/>
            </a:xfrm>
            <a:prstGeom prst="roundRect">
              <a:avLst/>
            </a:prstGeom>
            <a:solidFill>
              <a:schemeClr val="bg1"/>
            </a:solidFill>
            <a:ln w="12700" cap="sq">
              <a:noFill/>
              <a:miter/>
            </a:ln>
            <a:effectLst>
              <a:outerShdw blurRad="203200" dist="101600" algn="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dirty="0"/>
            </a:p>
          </p:txBody>
        </p:sp>
      </p:grpSp>
      <p:sp>
        <p:nvSpPr>
          <p:cNvPr id="33" name="标题 1"/>
          <p:cNvSpPr txBox="1"/>
          <p:nvPr/>
        </p:nvSpPr>
        <p:spPr>
          <a:xfrm>
            <a:off x="9327767" y="2089947"/>
            <a:ext cx="2070100" cy="320040"/>
          </a:xfrm>
          <a:prstGeom prst="rect">
            <a:avLst/>
          </a:prstGeom>
          <a:noFill/>
          <a:ln>
            <a:noFill/>
          </a:ln>
        </p:spPr>
        <p:txBody>
          <a:bodyPr vert="horz" wrap="square" lIns="91440" tIns="45720" rIns="91440" bIns="45720" rtlCol="0" anchor="t">
            <a:spAutoFit/>
          </a:bodyPr>
          <a:lstStyle/>
          <a:p>
            <a:pPr algn="l">
              <a:lnSpc>
                <a:spcPct val="110000"/>
              </a:lnSpc>
            </a:pPr>
            <a:r>
              <a:rPr kumimoji="1" lang="en-US" altLang="zh-CN" sz="1600" dirty="0" err="1">
                <a:ln w="12700">
                  <a:noFill/>
                </a:ln>
                <a:solidFill>
                  <a:srgbClr val="262626">
                    <a:alpha val="100000"/>
                  </a:srgbClr>
                </a:solidFill>
                <a:latin typeface="Source Han Sans CN Bold"/>
                <a:ea typeface="Source Han Sans CN Bold"/>
                <a:cs typeface="Source Han Sans CN Bold"/>
              </a:rPr>
              <a:t>数据可视化</a:t>
            </a:r>
            <a:endParaRPr kumimoji="1" lang="zh-CN" altLang="en-US" dirty="0"/>
          </a:p>
        </p:txBody>
      </p:sp>
      <p:sp>
        <p:nvSpPr>
          <p:cNvPr id="34" name="标题 1"/>
          <p:cNvSpPr txBox="1"/>
          <p:nvPr/>
        </p:nvSpPr>
        <p:spPr>
          <a:xfrm>
            <a:off x="8334216" y="2914550"/>
            <a:ext cx="2380112" cy="1754839"/>
          </a:xfrm>
          <a:prstGeom prst="rect">
            <a:avLst/>
          </a:prstGeom>
          <a:noFill/>
          <a:ln>
            <a:noFill/>
          </a:ln>
        </p:spPr>
        <p:txBody>
          <a:bodyPr vert="horz" wrap="square" lIns="91440" tIns="45720" rIns="91440" bIns="45720" rtlCol="0" anchor="t"/>
          <a:lstStyle/>
          <a:p>
            <a:pPr algn="l">
              <a:lnSpc>
                <a:spcPct val="130000"/>
              </a:lnSpc>
            </a:pPr>
            <a:r>
              <a:rPr kumimoji="1" lang="en-US" altLang="zh-CN" sz="1127" dirty="0" err="1">
                <a:ln w="12700">
                  <a:noFill/>
                </a:ln>
                <a:solidFill>
                  <a:srgbClr val="FFFFFF">
                    <a:alpha val="100000"/>
                  </a:srgbClr>
                </a:solidFill>
                <a:latin typeface="Source Han Sans"/>
                <a:ea typeface="Source Han Sans"/>
                <a:cs typeface="Source Han Sans"/>
              </a:rPr>
              <a:t>将处理后的数据结果以图表形式直观展示，如绘制</a:t>
            </a:r>
            <a:r>
              <a:rPr kumimoji="1" lang="en-US" altLang="zh-CN" sz="1127" dirty="0">
                <a:ln w="12700">
                  <a:noFill/>
                </a:ln>
                <a:solidFill>
                  <a:srgbClr val="FFFFFF">
                    <a:alpha val="100000"/>
                  </a:srgbClr>
                </a:solidFill>
                <a:latin typeface="Source Han Sans"/>
                <a:ea typeface="Source Han Sans"/>
                <a:cs typeface="Source Han Sans"/>
              </a:rPr>
              <a:t>             </a:t>
            </a:r>
            <a:r>
              <a:rPr kumimoji="1" lang="en-US" altLang="zh-CN" sz="1127" dirty="0" err="1">
                <a:ln w="12700">
                  <a:noFill/>
                </a:ln>
                <a:solidFill>
                  <a:srgbClr val="FFFFFF">
                    <a:alpha val="100000"/>
                  </a:srgbClr>
                </a:solidFill>
                <a:latin typeface="Source Han Sans"/>
                <a:ea typeface="Source Han Sans"/>
                <a:cs typeface="Source Han Sans"/>
              </a:rPr>
              <a:t>关系曲线、过滤常数随压力变化曲线等，帮助学生更好地理解实验过程和结果</a:t>
            </a:r>
            <a:r>
              <a:rPr kumimoji="1" lang="en-US" altLang="zh-CN" sz="1127" dirty="0">
                <a:ln w="12700">
                  <a:noFill/>
                </a:ln>
                <a:solidFill>
                  <a:srgbClr val="FFFFFF">
                    <a:alpha val="100000"/>
                  </a:srgbClr>
                </a:solidFill>
                <a:latin typeface="Source Han Sans"/>
                <a:ea typeface="Source Han Sans"/>
                <a:cs typeface="Source Han Sans"/>
              </a:rPr>
              <a:t>。
</a:t>
            </a:r>
            <a:r>
              <a:rPr kumimoji="1" lang="en-US" altLang="zh-CN" sz="1127" dirty="0" err="1">
                <a:ln w="12700">
                  <a:noFill/>
                </a:ln>
                <a:solidFill>
                  <a:srgbClr val="FFFFFF">
                    <a:alpha val="100000"/>
                  </a:srgbClr>
                </a:solidFill>
                <a:latin typeface="Source Han Sans"/>
                <a:ea typeface="Source Han Sans"/>
                <a:cs typeface="Source Han Sans"/>
              </a:rPr>
              <a:t>可视化界面支持多种图表类型和自定义设置，满足不同教学和科研需求，增强数据的可读性和可解释性</a:t>
            </a:r>
            <a:r>
              <a:rPr kumimoji="1" lang="en-US" altLang="zh-CN" sz="1127" dirty="0">
                <a:ln w="12700">
                  <a:noFill/>
                </a:ln>
                <a:solidFill>
                  <a:srgbClr val="FFFFFF">
                    <a:alpha val="100000"/>
                  </a:srgbClr>
                </a:solidFill>
                <a:latin typeface="Source Han Sans"/>
                <a:ea typeface="Source Han Sans"/>
                <a:cs typeface="Source Han Sans"/>
              </a:rPr>
              <a:t>。</a:t>
            </a:r>
            <a:endParaRPr kumimoji="1" lang="zh-CN" altLang="en-US" dirty="0"/>
          </a:p>
        </p:txBody>
      </p:sp>
      <p:sp>
        <p:nvSpPr>
          <p:cNvPr id="35" name="标题 1"/>
          <p:cNvSpPr txBox="1"/>
          <p:nvPr/>
        </p:nvSpPr>
        <p:spPr>
          <a:xfrm>
            <a:off x="8948606" y="2081582"/>
            <a:ext cx="382699" cy="401737"/>
          </a:xfrm>
          <a:prstGeom prst="rect">
            <a:avLst/>
          </a:prstGeom>
          <a:noFill/>
          <a:ln w="12700" cap="sq">
            <a:noFill/>
            <a:miter/>
          </a:ln>
        </p:spPr>
        <p:txBody>
          <a:bodyPr vert="horz" wrap="square" lIns="0" tIns="0" rIns="0" bIns="0" rtlCol="0" anchor="t"/>
          <a:lstStyle/>
          <a:p>
            <a:pPr algn="l">
              <a:lnSpc>
                <a:spcPct val="110000"/>
              </a:lnSpc>
            </a:pPr>
            <a:r>
              <a:rPr kumimoji="1" lang="en-US" altLang="zh-CN" sz="2000" dirty="0">
                <a:ln w="12700">
                  <a:noFill/>
                </a:ln>
                <a:solidFill>
                  <a:srgbClr val="AD84C6">
                    <a:alpha val="100000"/>
                  </a:srgbClr>
                </a:solidFill>
                <a:latin typeface="Source Han Sans"/>
                <a:ea typeface="Source Han Sans"/>
                <a:cs typeface="Source Han Sans"/>
              </a:rPr>
              <a:t>03</a:t>
            </a:r>
            <a:endParaRPr kumimoji="1" lang="zh-CN" altLang="en-US" dirty="0"/>
          </a:p>
        </p:txBody>
      </p:sp>
      <p:sp>
        <p:nvSpPr>
          <p:cNvPr id="36"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数据处理模块</a:t>
            </a:r>
            <a:endParaRPr kumimoji="1" lang="zh-CN" altLang="en-US"/>
          </a:p>
        </p:txBody>
      </p:sp>
      <p:grpSp>
        <p:nvGrpSpPr>
          <p:cNvPr id="37" name="组合 36"/>
          <p:cNvGrpSpPr/>
          <p:nvPr/>
        </p:nvGrpSpPr>
        <p:grpSpPr>
          <a:xfrm>
            <a:off x="685961" y="330467"/>
            <a:ext cx="490273" cy="72000"/>
            <a:chOff x="685961" y="330467"/>
            <a:chExt cx="490273" cy="72000"/>
          </a:xfrm>
        </p:grpSpPr>
        <p:sp>
          <p:nvSpPr>
            <p:cNvPr id="38"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9"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40"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41"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graphicFrame>
        <p:nvGraphicFramePr>
          <p:cNvPr id="42" name="对象 41">
            <a:extLst>
              <a:ext uri="{FF2B5EF4-FFF2-40B4-BE49-F238E27FC236}">
                <a16:creationId xmlns:a16="http://schemas.microsoft.com/office/drawing/2014/main" id="{CA13B974-FA5F-B29C-DDE3-B3A353824B02}"/>
              </a:ext>
            </a:extLst>
          </p:cNvPr>
          <p:cNvGraphicFramePr>
            <a:graphicFrameLocks noChangeAspect="1"/>
          </p:cNvGraphicFramePr>
          <p:nvPr>
            <p:extLst>
              <p:ext uri="{D42A27DB-BD31-4B8C-83A1-F6EECF244321}">
                <p14:modId xmlns:p14="http://schemas.microsoft.com/office/powerpoint/2010/main" val="386730975"/>
              </p:ext>
            </p:extLst>
          </p:nvPr>
        </p:nvGraphicFramePr>
        <p:xfrm>
          <a:off x="9508934" y="3176097"/>
          <a:ext cx="317620" cy="275690"/>
        </p:xfrm>
        <a:graphic>
          <a:graphicData uri="http://schemas.openxmlformats.org/presentationml/2006/ole">
            <mc:AlternateContent xmlns:mc="http://schemas.openxmlformats.org/markup-compatibility/2006">
              <mc:Choice xmlns:v="urn:schemas-microsoft-com:vml" Requires="v">
                <p:oleObj name="Equation" r:id="rId2" imgW="481716" imgH="417615" progId="Equation.DSMT4">
                  <p:embed/>
                </p:oleObj>
              </mc:Choice>
              <mc:Fallback>
                <p:oleObj name="Equation" r:id="rId2" imgW="481716" imgH="417615" progId="Equation.DSMT4">
                  <p:embed/>
                  <p:pic>
                    <p:nvPicPr>
                      <p:cNvPr id="0" name=""/>
                      <p:cNvPicPr/>
                      <p:nvPr/>
                    </p:nvPicPr>
                    <p:blipFill>
                      <a:blip r:embed="rId3"/>
                      <a:stretch>
                        <a:fillRect/>
                      </a:stretch>
                    </p:blipFill>
                    <p:spPr>
                      <a:xfrm>
                        <a:off x="9508934" y="3176097"/>
                        <a:ext cx="317620" cy="275690"/>
                      </a:xfrm>
                      <a:prstGeom prst="rect">
                        <a:avLst/>
                      </a:prstGeom>
                    </p:spPr>
                  </p:pic>
                </p:oleObj>
              </mc:Fallback>
            </mc:AlternateContent>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251860" y="-103014"/>
            <a:ext cx="12443859" cy="6961013"/>
          </a:xfrm>
          <a:prstGeom prst="rect">
            <a:avLst/>
          </a:prstGeom>
          <a:gradFill>
            <a:gsLst>
              <a:gs pos="0">
                <a:schemeClr val="accent1">
                  <a:lumMod val="20000"/>
                  <a:lumOff val="80000"/>
                  <a:alpha val="67000"/>
                </a:schemeClr>
              </a:gs>
              <a:gs pos="100000">
                <a:schemeClr val="bg1">
                  <a:alpha val="92000"/>
                </a:schemeClr>
              </a:gs>
            </a:gsLst>
            <a:lin ang="4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8546" y="6651975"/>
            <a:ext cx="12229087" cy="206025"/>
          </a:xfrm>
          <a:prstGeom prst="rect">
            <a:avLst/>
          </a:prstGeom>
          <a:solidFill>
            <a:schemeClr val="accent1"/>
          </a:solidFill>
          <a:ln cap="flat">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660400" y="466776"/>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dirty="0" err="1">
                <a:ln w="12700">
                  <a:noFill/>
                </a:ln>
                <a:solidFill>
                  <a:srgbClr val="262626">
                    <a:alpha val="100000"/>
                  </a:srgbClr>
                </a:solidFill>
                <a:latin typeface="Source Han Sans CN Bold"/>
                <a:ea typeface="Source Han Sans CN Bold"/>
                <a:cs typeface="Source Han Sans CN Bold"/>
              </a:rPr>
              <a:t>用户交互</a:t>
            </a:r>
            <a:r>
              <a:rPr kumimoji="1" lang="zh-CN" altLang="en-US" sz="2800" dirty="0">
                <a:ln w="12700">
                  <a:noFill/>
                </a:ln>
                <a:solidFill>
                  <a:srgbClr val="262626">
                    <a:alpha val="100000"/>
                  </a:srgbClr>
                </a:solidFill>
                <a:latin typeface="Source Han Sans CN Bold"/>
                <a:ea typeface="Source Han Sans CN Bold"/>
                <a:cs typeface="Source Han Sans CN Bold"/>
              </a:rPr>
              <a:t>界面</a:t>
            </a:r>
            <a:endParaRPr kumimoji="1" lang="zh-CN" altLang="en-US" dirty="0"/>
          </a:p>
        </p:txBody>
      </p:sp>
      <p:grpSp>
        <p:nvGrpSpPr>
          <p:cNvPr id="17" name="组合 16"/>
          <p:cNvGrpSpPr/>
          <p:nvPr/>
        </p:nvGrpSpPr>
        <p:grpSpPr>
          <a:xfrm>
            <a:off x="685961" y="330467"/>
            <a:ext cx="490273" cy="72000"/>
            <a:chOff x="685961" y="330467"/>
            <a:chExt cx="490273" cy="72000"/>
          </a:xfrm>
        </p:grpSpPr>
        <p:sp>
          <p:nvSpPr>
            <p:cNvPr id="18" name="标题 1"/>
            <p:cNvSpPr txBox="1"/>
            <p:nvPr/>
          </p:nvSpPr>
          <p:spPr>
            <a:xfrm>
              <a:off x="1104234" y="330467"/>
              <a:ext cx="72000" cy="72000"/>
            </a:xfrm>
            <a:prstGeom prst="ellipse">
              <a:avLst/>
            </a:prstGeom>
            <a:solidFill>
              <a:schemeClr val="accent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964810"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a:off x="825385"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a:off x="685961" y="330467"/>
              <a:ext cx="72000" cy="72000"/>
            </a:xfrm>
            <a:prstGeom prst="ellipse">
              <a:avLst/>
            </a:prstGeom>
            <a:solidFill>
              <a:schemeClr val="accent1">
                <a:alpha val="40000"/>
              </a:schemeClr>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grpSp>
      <p:pic>
        <p:nvPicPr>
          <p:cNvPr id="24" name="图片 23" descr="图形用户界面, 应用程序&#10;&#10;AI 生成的内容可能不正确。">
            <a:extLst>
              <a:ext uri="{FF2B5EF4-FFF2-40B4-BE49-F238E27FC236}">
                <a16:creationId xmlns:a16="http://schemas.microsoft.com/office/drawing/2014/main" id="{94ECF10E-E5DD-5C12-8049-396B8A8F3B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3558" y="999085"/>
            <a:ext cx="7164883" cy="4739561"/>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612</Words>
  <Application>Microsoft Office PowerPoint</Application>
  <PresentationFormat>宽屏</PresentationFormat>
  <Paragraphs>150</Paragraphs>
  <Slides>22</Slides>
  <Notes>0</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22</vt:i4>
      </vt:variant>
    </vt:vector>
  </HeadingPairs>
  <TitlesOfParts>
    <vt:vector size="30" baseType="lpstr">
      <vt:lpstr>Arial</vt:lpstr>
      <vt:lpstr>OPPOSans R</vt:lpstr>
      <vt:lpstr>OPPOSans H</vt:lpstr>
      <vt:lpstr>OPPOSans B</vt:lpstr>
      <vt:lpstr>Source Han Sans</vt:lpstr>
      <vt:lpstr>Source Han Sans CN Bold</vt:lpstr>
      <vt:lpstr>Office 主题​​</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ForNow Sci</dc:creator>
  <cp:lastModifiedBy>FORNOW SCI</cp:lastModifiedBy>
  <cp:revision>26</cp:revision>
  <dcterms:modified xsi:type="dcterms:W3CDTF">2025-04-30T06:40:18Z</dcterms:modified>
</cp:coreProperties>
</file>